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64" r:id="rId4"/>
    <p:sldId id="269" r:id="rId5"/>
    <p:sldId id="270" r:id="rId6"/>
    <p:sldId id="271" r:id="rId7"/>
    <p:sldId id="272" r:id="rId8"/>
    <p:sldId id="273" r:id="rId9"/>
    <p:sldId id="268" r:id="rId10"/>
  </p:sldIdLst>
  <p:sldSz cx="12192000" cy="6858000"/>
  <p:notesSz cx="6858000" cy="9144000"/>
  <p:embeddedFontLst>
    <p:embeddedFont>
      <p:font typeface="Koverwatch" panose="02020603020101020101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함초롬바탕" panose="02030504000101010101" pitchFamily="18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전 종우" initials="전종" lastIdx="1" clrIdx="0">
    <p:extLst>
      <p:ext uri="{19B8F6BF-5375-455C-9EA6-DF929625EA0E}">
        <p15:presenceInfo xmlns:p15="http://schemas.microsoft.com/office/powerpoint/2012/main" userId="2130e488d6f735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4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3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B55BB9-7981-47CA-B565-CE493847920E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3AD5BA-286A-425E-9BF6-4152063A35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226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3AD5BA-286A-425E-9BF6-4152063A351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089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BA7A7D-333A-460D-87A5-31F50A70D4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23A953B-0F86-48A6-933D-61374D80CF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19344D-3BC8-4244-803E-AB647A151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CCE82B-E064-457A-9FA3-1D4839FBA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ED8A14-2494-43C8-A6D9-E291E593C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145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63AF85-E912-4CC3-8E1D-B1336DEA3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06D781-30E1-44F7-BB1B-FEDBBB53C3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49C015-66AE-4F15-B61C-00D4F7B5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577DFB-5950-43D6-81EE-96CCFCD40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025972-709A-4817-AB6C-4D78EC640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657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6DF988F-D7F6-4B94-9568-6FEFC75D5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BEFEC3-A3CC-4B43-88E7-58ABBF574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6DBED2-06C7-4B76-91EC-0DD1EA5BD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CBE441-C724-4C7C-8262-E73FA02B4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B4E17B-9221-4688-955A-49B2B357A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803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7D717D-9127-45BB-96E9-489EA5959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FFF477-95DD-41C0-A5C7-7567B4B63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2B6611-E64A-48E9-89D8-DA8193711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14C61-1452-4955-922C-DA7CB416E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60117C-F2AC-4E73-800B-57E28AF10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226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7C4D6A-2082-43A9-B4E8-AC5E43274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FD3260-1DA8-4BD8-902F-5D52951B7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B82533-B150-437A-B553-1F51D7D18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68DF21-5E79-42A5-A620-74C05523B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EBC8B7-5DAD-4F44-9888-5464E9F50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5940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DF3BDA-D527-4689-B131-C0583A007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C5AFFB-31E6-4B02-BB29-0B6A1F3850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F611F9-7AF9-4656-9F84-E17D13E5AE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28C5AD-1ED9-45E5-B7CB-4502F04AD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C95603-4FD1-4EE3-BA13-14D1D4419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875D56-C533-4CF1-A574-EFD46B249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824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360D78-DD2C-4016-99CC-3B7D2BF0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EDC327-C759-4C39-8EC5-710F3B7F0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52F8BF-12C9-4823-80AB-FFFE1ACCF5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87A282C-4C09-4EB9-9F37-BF401A3095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34F3D0-E1B0-4E4D-A4A6-F2F65BE181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9741D54-BB4E-431B-ACB0-B1EDF4706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587A5B-5BE8-4FBE-A5CA-71E3FB2B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425EE0-748F-46B5-9EE6-EB7D07904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7732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7BD50B-A0A4-4E91-B031-90677AAB4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8EF8B6-00F1-48E8-816D-343343FD8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AA1B53-4B70-4C4C-A9B0-B4EC0CB63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5CE2D88-DB4F-4308-94B4-A031B922E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55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79E586-D953-44CB-B37C-FED8C4B61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E53C4E-7DCF-4DAF-AFF3-57E59E132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1F5FD0-462B-4CD9-BBD3-06F0C3991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054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BC7D2D-7ECD-43C8-898D-93C4BBC59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738A69-D6F3-467F-A79F-56996B294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F66249-151A-4FBA-8B09-79A7798F8C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E3B1AA-8A74-4D85-9BFE-593830083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493835-9E37-4EC2-A467-334229033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CC2FF5-D1DD-496C-8B3D-ADDD08044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9769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FAF47A-80CF-43D5-85E3-A3E95C872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F694E5-5108-495A-B30E-FFBF27B0E2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552839-717D-4A95-BE93-C6079B573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6F88B8-F47C-4FA1-80A5-B39302EAD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4C6918-9451-4D9C-B06B-27B7FF0C3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6F3FFC-755F-47D7-B39B-BF93DE6B7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042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B362F41-3BA8-4F8B-B10A-22DFD7AE0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952E8D-A5BC-4C32-A5F7-8D5C2AF5F4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642B4E-4170-4F3D-9BFD-50C0A16AA4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6E04A-ECEF-4D3E-B184-B1444B3FAD15}" type="datetimeFigureOut">
              <a:rPr lang="ko-KR" altLang="en-US" smtClean="0"/>
              <a:t>2020-12-05(Sat)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C1DD36-B10B-4CBE-9F1B-64E32DFF06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B1C430-0460-41DA-A40D-C2777DF6B0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F4AD0-70CC-40BE-BE33-357B31C649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376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그룹 36">
            <a:extLst>
              <a:ext uri="{FF2B5EF4-FFF2-40B4-BE49-F238E27FC236}">
                <a16:creationId xmlns:a16="http://schemas.microsoft.com/office/drawing/2014/main" id="{CE6C6FC2-ECC4-4384-B230-8E56459D765B}"/>
              </a:ext>
            </a:extLst>
          </p:cNvPr>
          <p:cNvGrpSpPr/>
          <p:nvPr/>
        </p:nvGrpSpPr>
        <p:grpSpPr>
          <a:xfrm>
            <a:off x="1" y="1820942"/>
            <a:ext cx="8559732" cy="2518166"/>
            <a:chOff x="1" y="1820942"/>
            <a:chExt cx="8559732" cy="2518166"/>
          </a:xfrm>
        </p:grpSpPr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52D8D745-3FFC-4AE8-97FF-03DA7BD34989}"/>
                </a:ext>
              </a:extLst>
            </p:cNvPr>
            <p:cNvSpPr/>
            <p:nvPr/>
          </p:nvSpPr>
          <p:spPr>
            <a:xfrm rot="18862910">
              <a:off x="6458532" y="2237907"/>
              <a:ext cx="2490999" cy="1711403"/>
            </a:xfrm>
            <a:custGeom>
              <a:avLst/>
              <a:gdLst>
                <a:gd name="connsiteX0" fmla="*/ 1193537 w 2490999"/>
                <a:gd name="connsiteY0" fmla="*/ 0 h 1711403"/>
                <a:gd name="connsiteX1" fmla="*/ 1541931 w 2490999"/>
                <a:gd name="connsiteY1" fmla="*/ 355994 h 1711403"/>
                <a:gd name="connsiteX2" fmla="*/ 2490999 w 2490999"/>
                <a:gd name="connsiteY2" fmla="*/ 1711403 h 1711403"/>
                <a:gd name="connsiteX3" fmla="*/ 855701 w 2490999"/>
                <a:gd name="connsiteY3" fmla="*/ 1711403 h 1711403"/>
                <a:gd name="connsiteX4" fmla="*/ 0 w 2490999"/>
                <a:gd name="connsiteY4" fmla="*/ 855702 h 1711403"/>
                <a:gd name="connsiteX5" fmla="*/ 855702 w 2490999"/>
                <a:gd name="connsiteY5" fmla="*/ 0 h 171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0999" h="1711403">
                  <a:moveTo>
                    <a:pt x="1193537" y="0"/>
                  </a:moveTo>
                  <a:lnTo>
                    <a:pt x="1541931" y="355994"/>
                  </a:lnTo>
                  <a:lnTo>
                    <a:pt x="2490999" y="1711403"/>
                  </a:lnTo>
                  <a:lnTo>
                    <a:pt x="855701" y="1711403"/>
                  </a:lnTo>
                  <a:cubicBezTo>
                    <a:pt x="383111" y="1711403"/>
                    <a:pt x="0" y="1328292"/>
                    <a:pt x="0" y="855702"/>
                  </a:cubicBezTo>
                  <a:cubicBezTo>
                    <a:pt x="0" y="383111"/>
                    <a:pt x="383111" y="0"/>
                    <a:pt x="855702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5357EA6-5412-4DA8-B2CB-44F757430D45}"/>
                </a:ext>
              </a:extLst>
            </p:cNvPr>
            <p:cNvGrpSpPr/>
            <p:nvPr/>
          </p:nvGrpSpPr>
          <p:grpSpPr>
            <a:xfrm>
              <a:off x="1" y="1820942"/>
              <a:ext cx="8365170" cy="2490999"/>
              <a:chOff x="-2137613" y="-427307"/>
              <a:chExt cx="4991906" cy="1486501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7C7036B2-9741-4CE3-8B34-B1D00D58C6C0}"/>
                  </a:ext>
                </a:extLst>
              </p:cNvPr>
              <p:cNvSpPr/>
              <p:nvPr/>
            </p:nvSpPr>
            <p:spPr>
              <a:xfrm rot="18300000">
                <a:off x="1600403" y="-194695"/>
                <a:ext cx="1486501" cy="1021278"/>
              </a:xfrm>
              <a:custGeom>
                <a:avLst/>
                <a:gdLst>
                  <a:gd name="connsiteX0" fmla="*/ 771394 w 1486501"/>
                  <a:gd name="connsiteY0" fmla="*/ 0 h 1021278"/>
                  <a:gd name="connsiteX1" fmla="*/ 1486501 w 1486501"/>
                  <a:gd name="connsiteY1" fmla="*/ 1021278 h 1021278"/>
                  <a:gd name="connsiteX2" fmla="*/ 510639 w 1486501"/>
                  <a:gd name="connsiteY2" fmla="*/ 1021278 h 1021278"/>
                  <a:gd name="connsiteX3" fmla="*/ 0 w 1486501"/>
                  <a:gd name="connsiteY3" fmla="*/ 510639 h 1021278"/>
                  <a:gd name="connsiteX4" fmla="*/ 510639 w 1486501"/>
                  <a:gd name="connsiteY4" fmla="*/ 0 h 1021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6501" h="1021278">
                    <a:moveTo>
                      <a:pt x="771394" y="0"/>
                    </a:moveTo>
                    <a:lnTo>
                      <a:pt x="1486501" y="1021278"/>
                    </a:lnTo>
                    <a:lnTo>
                      <a:pt x="510639" y="1021278"/>
                    </a:lnTo>
                    <a:cubicBezTo>
                      <a:pt x="228621" y="1021278"/>
                      <a:pt x="0" y="792657"/>
                      <a:pt x="0" y="510639"/>
                    </a:cubicBezTo>
                    <a:cubicBezTo>
                      <a:pt x="0" y="228621"/>
                      <a:pt x="228621" y="0"/>
                      <a:pt x="510639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id="{83BC1BC1-768A-4FF3-B0F7-2504AB2463E1}"/>
                  </a:ext>
                </a:extLst>
              </p:cNvPr>
              <p:cNvSpPr/>
              <p:nvPr/>
            </p:nvSpPr>
            <p:spPr>
              <a:xfrm rot="18000000">
                <a:off x="1541194" y="-198169"/>
                <a:ext cx="1311253" cy="1021278"/>
              </a:xfrm>
              <a:custGeom>
                <a:avLst/>
                <a:gdLst>
                  <a:gd name="connsiteX0" fmla="*/ 721618 w 1311253"/>
                  <a:gd name="connsiteY0" fmla="*/ 0 h 1021278"/>
                  <a:gd name="connsiteX1" fmla="*/ 1311253 w 1311253"/>
                  <a:gd name="connsiteY1" fmla="*/ 1021278 h 1021278"/>
                  <a:gd name="connsiteX2" fmla="*/ 319037 w 1311253"/>
                  <a:gd name="connsiteY2" fmla="*/ 1021278 h 1021278"/>
                  <a:gd name="connsiteX3" fmla="*/ 0 w 1311253"/>
                  <a:gd name="connsiteY3" fmla="*/ 702241 h 1021278"/>
                  <a:gd name="connsiteX4" fmla="*/ 0 w 1311253"/>
                  <a:gd name="connsiteY4" fmla="*/ 319037 h 1021278"/>
                  <a:gd name="connsiteX5" fmla="*/ 319037 w 1311253"/>
                  <a:gd name="connsiteY5" fmla="*/ 0 h 1021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11253" h="1021278">
                    <a:moveTo>
                      <a:pt x="721618" y="0"/>
                    </a:moveTo>
                    <a:lnTo>
                      <a:pt x="1311253" y="1021278"/>
                    </a:lnTo>
                    <a:lnTo>
                      <a:pt x="319037" y="1021278"/>
                    </a:lnTo>
                    <a:cubicBezTo>
                      <a:pt x="142838" y="1021278"/>
                      <a:pt x="0" y="878440"/>
                      <a:pt x="0" y="702241"/>
                    </a:cubicBezTo>
                    <a:lnTo>
                      <a:pt x="0" y="319037"/>
                    </a:lnTo>
                    <a:cubicBezTo>
                      <a:pt x="0" y="142838"/>
                      <a:pt x="142838" y="0"/>
                      <a:pt x="319037" y="0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03486F2F-3BC2-44B6-9674-2789396E3EBA}"/>
                  </a:ext>
                </a:extLst>
              </p:cNvPr>
              <p:cNvSpPr/>
              <p:nvPr/>
            </p:nvSpPr>
            <p:spPr>
              <a:xfrm>
                <a:off x="-2137613" y="0"/>
                <a:ext cx="4358300" cy="1021278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rtlCol="0" anchor="ctr"/>
              <a:lstStyle/>
              <a:p>
                <a:pPr latinLnBrk="0">
                  <a:defRPr/>
                </a:pPr>
                <a:r>
                  <a:rPr lang="en-US" altLang="ko-KR" sz="1600" kern="0">
                    <a:solidFill>
                      <a:schemeClr val="bg1"/>
                    </a:solidFill>
                    <a:latin typeface="Koverwatch" panose="02020603020101020101" pitchFamily="18" charset="-127"/>
                    <a:ea typeface="Koverwatch" panose="02020603020101020101" pitchFamily="18" charset="-127"/>
                  </a:rPr>
                  <a:t> </a:t>
                </a:r>
                <a:r>
                  <a:rPr lang="en-US" altLang="ko-KR" kern="0">
                    <a:solidFill>
                      <a:schemeClr val="bg1"/>
                    </a:solidFill>
                    <a:latin typeface="Koverwatch" panose="02020603020101020101" pitchFamily="18" charset="-127"/>
                    <a:ea typeface="Koverwatch" panose="02020603020101020101" pitchFamily="18" charset="-127"/>
                  </a:rPr>
                  <a:t>2D GAME PROGRAMMING #02</a:t>
                </a:r>
                <a:endParaRPr lang="en-US" altLang="ko-KR" sz="1600" b="1" kern="0">
                  <a:solidFill>
                    <a:prstClr val="white"/>
                  </a:solidFill>
                  <a:effectLst>
                    <a:glow rad="63500">
                      <a:schemeClr val="accent4">
                        <a:satMod val="175000"/>
                        <a:alpha val="40000"/>
                      </a:schemeClr>
                    </a:glow>
                    <a:reflection blurRad="6350" stA="55000" endA="300" endPos="45500" dir="5400000" sy="-100000" algn="bl" rotWithShape="0"/>
                  </a:effectLst>
                  <a:latin typeface="Koverwatch" panose="02020603020101020101" pitchFamily="18" charset="-127"/>
                  <a:ea typeface="Koverwatch" panose="02020603020101020101" pitchFamily="18" charset="-127"/>
                </a:endParaRPr>
              </a:p>
              <a:p>
                <a:pPr latinLnBrk="0">
                  <a:defRPr/>
                </a:pPr>
                <a:r>
                  <a:rPr lang="en-US" altLang="ko-KR" sz="5000" b="1" kern="0">
                    <a:solidFill>
                      <a:prstClr val="white"/>
                    </a:solidFill>
                    <a:effectLst>
                      <a:glow rad="63500">
                        <a:schemeClr val="accent4">
                          <a:satMod val="175000"/>
                          <a:alpha val="40000"/>
                        </a:schemeClr>
                      </a:glow>
                      <a:reflection blurRad="6350" stA="55000" endA="300" endPos="45500" dir="5400000" sy="-100000" algn="bl" rotWithShape="0"/>
                    </a:effectLst>
                    <a:latin typeface="Koverwatch" panose="02020603020101020101" pitchFamily="18" charset="-127"/>
                    <a:ea typeface="Koverwatch" panose="02020603020101020101" pitchFamily="18" charset="-127"/>
                  </a:rPr>
                  <a:t>Term Project </a:t>
                </a:r>
                <a:r>
                  <a:rPr lang="ko-KR" altLang="en-US" sz="5000" b="1" kern="0">
                    <a:solidFill>
                      <a:prstClr val="white"/>
                    </a:solidFill>
                    <a:effectLst>
                      <a:glow rad="63500">
                        <a:schemeClr val="accent4">
                          <a:satMod val="175000"/>
                          <a:alpha val="40000"/>
                        </a:schemeClr>
                      </a:glow>
                      <a:reflection blurRad="6350" stA="55000" endA="300" endPos="45500" dir="5400000" sy="-100000" algn="bl" rotWithShape="0"/>
                    </a:effectLst>
                    <a:latin typeface="Koverwatch" panose="02020603020101020101" pitchFamily="18" charset="-127"/>
                    <a:ea typeface="Koverwatch" panose="02020603020101020101" pitchFamily="18" charset="-127"/>
                  </a:rPr>
                  <a:t>최종 발표</a:t>
                </a:r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F4DD5D54-DA01-48D0-A264-C7FF6F59DBDD}"/>
              </a:ext>
            </a:extLst>
          </p:cNvPr>
          <p:cNvSpPr txBox="1"/>
          <p:nvPr/>
        </p:nvSpPr>
        <p:spPr>
          <a:xfrm>
            <a:off x="4435946" y="4248403"/>
            <a:ext cx="32424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1">
                <a:solidFill>
                  <a:prstClr val="black">
                    <a:lumMod val="75000"/>
                    <a:lumOff val="25000"/>
                  </a:prst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게임공학과 </a:t>
            </a:r>
            <a:r>
              <a:rPr lang="en-US" altLang="ko-KR" sz="2400" b="1" i="1">
                <a:solidFill>
                  <a:prstClr val="black">
                    <a:lumMod val="75000"/>
                    <a:lumOff val="25000"/>
                  </a:prst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2017180038 </a:t>
            </a:r>
            <a:r>
              <a:rPr lang="ko-KR" altLang="en-US" sz="2400" b="1" i="1">
                <a:solidFill>
                  <a:prstClr val="black">
                    <a:lumMod val="75000"/>
                    <a:lumOff val="25000"/>
                  </a:prst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전종우</a:t>
            </a:r>
          </a:p>
        </p:txBody>
      </p:sp>
    </p:spTree>
    <p:extLst>
      <p:ext uri="{BB962C8B-B14F-4D97-AF65-F5344CB8AC3E}">
        <p14:creationId xmlns:p14="http://schemas.microsoft.com/office/powerpoint/2010/main" val="881468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7C7036B2-9741-4CE3-8B34-B1D00D58C6C0}"/>
              </a:ext>
            </a:extLst>
          </p:cNvPr>
          <p:cNvSpPr/>
          <p:nvPr/>
        </p:nvSpPr>
        <p:spPr>
          <a:xfrm rot="18300000">
            <a:off x="1600403" y="-194695"/>
            <a:ext cx="1486501" cy="1021278"/>
          </a:xfrm>
          <a:custGeom>
            <a:avLst/>
            <a:gdLst>
              <a:gd name="connsiteX0" fmla="*/ 771394 w 1486501"/>
              <a:gd name="connsiteY0" fmla="*/ 0 h 1021278"/>
              <a:gd name="connsiteX1" fmla="*/ 1486501 w 1486501"/>
              <a:gd name="connsiteY1" fmla="*/ 1021278 h 1021278"/>
              <a:gd name="connsiteX2" fmla="*/ 510639 w 1486501"/>
              <a:gd name="connsiteY2" fmla="*/ 1021278 h 1021278"/>
              <a:gd name="connsiteX3" fmla="*/ 0 w 1486501"/>
              <a:gd name="connsiteY3" fmla="*/ 510639 h 1021278"/>
              <a:gd name="connsiteX4" fmla="*/ 510639 w 1486501"/>
              <a:gd name="connsiteY4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6501" h="1021278">
                <a:moveTo>
                  <a:pt x="771394" y="0"/>
                </a:moveTo>
                <a:lnTo>
                  <a:pt x="1486501" y="1021278"/>
                </a:lnTo>
                <a:lnTo>
                  <a:pt x="510639" y="1021278"/>
                </a:lnTo>
                <a:cubicBezTo>
                  <a:pt x="228621" y="1021278"/>
                  <a:pt x="0" y="792657"/>
                  <a:pt x="0" y="510639"/>
                </a:cubicBezTo>
                <a:cubicBezTo>
                  <a:pt x="0" y="228621"/>
                  <a:pt x="228621" y="0"/>
                  <a:pt x="510639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83BC1BC1-768A-4FF3-B0F7-2504AB2463E1}"/>
              </a:ext>
            </a:extLst>
          </p:cNvPr>
          <p:cNvSpPr/>
          <p:nvPr/>
        </p:nvSpPr>
        <p:spPr>
          <a:xfrm rot="18000000">
            <a:off x="1541194" y="-198169"/>
            <a:ext cx="1311253" cy="1021278"/>
          </a:xfrm>
          <a:custGeom>
            <a:avLst/>
            <a:gdLst>
              <a:gd name="connsiteX0" fmla="*/ 721618 w 1311253"/>
              <a:gd name="connsiteY0" fmla="*/ 0 h 1021278"/>
              <a:gd name="connsiteX1" fmla="*/ 1311253 w 1311253"/>
              <a:gd name="connsiteY1" fmla="*/ 1021278 h 1021278"/>
              <a:gd name="connsiteX2" fmla="*/ 319037 w 1311253"/>
              <a:gd name="connsiteY2" fmla="*/ 1021278 h 1021278"/>
              <a:gd name="connsiteX3" fmla="*/ 0 w 1311253"/>
              <a:gd name="connsiteY3" fmla="*/ 702241 h 1021278"/>
              <a:gd name="connsiteX4" fmla="*/ 0 w 1311253"/>
              <a:gd name="connsiteY4" fmla="*/ 319037 h 1021278"/>
              <a:gd name="connsiteX5" fmla="*/ 319037 w 1311253"/>
              <a:gd name="connsiteY5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1253" h="1021278">
                <a:moveTo>
                  <a:pt x="721618" y="0"/>
                </a:moveTo>
                <a:lnTo>
                  <a:pt x="1311253" y="1021278"/>
                </a:lnTo>
                <a:lnTo>
                  <a:pt x="319037" y="1021278"/>
                </a:lnTo>
                <a:cubicBezTo>
                  <a:pt x="142838" y="1021278"/>
                  <a:pt x="0" y="878440"/>
                  <a:pt x="0" y="702241"/>
                </a:cubicBezTo>
                <a:lnTo>
                  <a:pt x="0" y="319037"/>
                </a:lnTo>
                <a:cubicBezTo>
                  <a:pt x="0" y="142838"/>
                  <a:pt x="142838" y="0"/>
                  <a:pt x="319037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3486F2F-3BC2-44B6-9674-2789396E3EBA}"/>
              </a:ext>
            </a:extLst>
          </p:cNvPr>
          <p:cNvSpPr/>
          <p:nvPr/>
        </p:nvSpPr>
        <p:spPr>
          <a:xfrm>
            <a:off x="0" y="0"/>
            <a:ext cx="2220686" cy="102127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rtlCol="0" anchor="ctr"/>
          <a:lstStyle/>
          <a:p>
            <a:pPr lvl="1"/>
            <a:r>
              <a:rPr lang="ko-KR" altLang="en-US" sz="2400" b="1">
                <a:solidFill>
                  <a:prstClr val="white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항목별 계획 대비</a:t>
            </a:r>
            <a:endParaRPr lang="en-US" altLang="ko-KR" sz="2400" b="1">
              <a:solidFill>
                <a:prstClr val="white"/>
              </a:solidFill>
              <a:effectLst>
                <a:glow rad="101600">
                  <a:schemeClr val="accent4">
                    <a:satMod val="175000"/>
                    <a:alpha val="40000"/>
                  </a:schemeClr>
                </a:glo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lvl="1"/>
            <a:r>
              <a:rPr lang="ko-KR" altLang="en-US" sz="2400" b="1">
                <a:solidFill>
                  <a:prstClr val="white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진행 사항</a:t>
            </a:r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9C7891CF-0CE6-4459-8B48-D99AB7321D43}"/>
              </a:ext>
            </a:extLst>
          </p:cNvPr>
          <p:cNvSpPr>
            <a:spLocks/>
          </p:cNvSpPr>
          <p:nvPr/>
        </p:nvSpPr>
        <p:spPr bwMode="auto">
          <a:xfrm>
            <a:off x="215715" y="348818"/>
            <a:ext cx="224411" cy="296151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aphicFrame>
        <p:nvGraphicFramePr>
          <p:cNvPr id="22" name="표 2">
            <a:extLst>
              <a:ext uri="{FF2B5EF4-FFF2-40B4-BE49-F238E27FC236}">
                <a16:creationId xmlns:a16="http://schemas.microsoft.com/office/drawing/2014/main" id="{90ED4A6D-FF45-41B5-BD35-C85369C1CF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71216"/>
              </p:ext>
            </p:extLst>
          </p:nvPr>
        </p:nvGraphicFramePr>
        <p:xfrm>
          <a:off x="215714" y="1728309"/>
          <a:ext cx="4651850" cy="3840480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2325925">
                  <a:extLst>
                    <a:ext uri="{9D8B030D-6E8A-4147-A177-3AD203B41FA5}">
                      <a16:colId xmlns:a16="http://schemas.microsoft.com/office/drawing/2014/main" val="666286927"/>
                    </a:ext>
                  </a:extLst>
                </a:gridCol>
                <a:gridCol w="2325925">
                  <a:extLst>
                    <a:ext uri="{9D8B030D-6E8A-4147-A177-3AD203B41FA5}">
                      <a16:colId xmlns:a16="http://schemas.microsoft.com/office/drawing/2014/main" val="919871721"/>
                    </a:ext>
                  </a:extLst>
                </a:gridCol>
              </a:tblGrid>
              <a:tr h="340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목표로 설정한 </a:t>
                      </a:r>
                      <a:r>
                        <a:rPr lang="ko-KR" altLang="en-US" sz="2200" b="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스테이트</a:t>
                      </a:r>
                      <a:endParaRPr lang="ko-KR" altLang="en-US" sz="22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구현 여부 </a:t>
                      </a:r>
                      <a:r>
                        <a:rPr lang="en-US" altLang="ko-KR" sz="22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/ </a:t>
                      </a:r>
                      <a:r>
                        <a:rPr lang="ko-KR" altLang="en-US" sz="22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진행률</a:t>
                      </a:r>
                      <a:r>
                        <a:rPr lang="en-US" altLang="ko-KR" sz="22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(%)</a:t>
                      </a:r>
                      <a:endParaRPr lang="ko-KR" altLang="en-US" sz="22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1461290"/>
                  </a:ext>
                </a:extLst>
              </a:tr>
              <a:tr h="340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로고 </a:t>
                      </a:r>
                      <a:r>
                        <a:rPr lang="ko-KR" altLang="en-US" sz="22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스테이트</a:t>
                      </a:r>
                      <a:endParaRPr lang="ko-KR" altLang="en-US" sz="22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>
                          <a:solidFill>
                            <a:srgbClr val="00B0F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Y / 100</a:t>
                      </a:r>
                      <a:endParaRPr lang="ko-KR" altLang="en-US" sz="2200">
                        <a:solidFill>
                          <a:srgbClr val="00B0F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5755772"/>
                  </a:ext>
                </a:extLst>
              </a:tr>
              <a:tr h="340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타이틀 </a:t>
                      </a:r>
                      <a:r>
                        <a:rPr lang="ko-KR" altLang="en-US" sz="22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스테이트</a:t>
                      </a:r>
                      <a:endParaRPr lang="ko-KR" altLang="en-US" sz="22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>
                          <a:solidFill>
                            <a:srgbClr val="00B0F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Y / 100</a:t>
                      </a:r>
                      <a:endParaRPr lang="ko-KR" altLang="en-US" sz="2200">
                        <a:solidFill>
                          <a:srgbClr val="00B0F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855523"/>
                  </a:ext>
                </a:extLst>
              </a:tr>
              <a:tr h="340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게임 </a:t>
                      </a:r>
                      <a:r>
                        <a:rPr lang="ko-KR" altLang="en-US" sz="22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스테이트</a:t>
                      </a:r>
                      <a:r>
                        <a:rPr lang="en-US" altLang="ko-KR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1</a:t>
                      </a:r>
                      <a:endParaRPr lang="ko-KR" altLang="en-US" sz="22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>
                          <a:solidFill>
                            <a:srgbClr val="00B0F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Y / 100</a:t>
                      </a:r>
                      <a:endParaRPr lang="ko-KR" altLang="en-US" sz="2200">
                        <a:solidFill>
                          <a:srgbClr val="00B0F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07060"/>
                  </a:ext>
                </a:extLst>
              </a:tr>
              <a:tr h="340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게임 </a:t>
                      </a:r>
                      <a:r>
                        <a:rPr lang="ko-KR" altLang="en-US" sz="22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스테이트</a:t>
                      </a:r>
                      <a:r>
                        <a:rPr lang="en-US" altLang="ko-KR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>
                          <a:solidFill>
                            <a:srgbClr val="00B0F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Y / 100</a:t>
                      </a:r>
                      <a:endParaRPr lang="ko-KR" altLang="en-US" sz="2200">
                        <a:solidFill>
                          <a:srgbClr val="00B0F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2134063"/>
                  </a:ext>
                </a:extLst>
              </a:tr>
              <a:tr h="340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게임 </a:t>
                      </a:r>
                      <a:r>
                        <a:rPr lang="ko-KR" altLang="en-US" sz="22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스테이트</a:t>
                      </a:r>
                      <a:r>
                        <a:rPr lang="en-US" altLang="ko-KR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3</a:t>
                      </a:r>
                      <a:endParaRPr lang="ko-KR" altLang="en-US" sz="22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>
                          <a:solidFill>
                            <a:srgbClr val="00B0F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Y / 100</a:t>
                      </a:r>
                      <a:endParaRPr lang="ko-KR" altLang="en-US" sz="2200">
                        <a:solidFill>
                          <a:srgbClr val="00B0F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8687583"/>
                  </a:ext>
                </a:extLst>
              </a:tr>
              <a:tr h="340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게임 </a:t>
                      </a:r>
                      <a:r>
                        <a:rPr lang="ko-KR" altLang="en-US" sz="22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스테이트</a:t>
                      </a:r>
                      <a:r>
                        <a:rPr lang="en-US" altLang="ko-KR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4</a:t>
                      </a:r>
                      <a:endParaRPr lang="ko-KR" altLang="en-US" sz="22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>
                          <a:solidFill>
                            <a:srgbClr val="00B0F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Y / 100</a:t>
                      </a:r>
                      <a:endParaRPr lang="ko-KR" altLang="en-US" sz="2200">
                        <a:solidFill>
                          <a:srgbClr val="00B0F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2669558"/>
                  </a:ext>
                </a:extLst>
              </a:tr>
              <a:tr h="340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히든</a:t>
                      </a:r>
                      <a:r>
                        <a:rPr lang="ko-KR" altLang="en-US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</a:t>
                      </a:r>
                      <a:r>
                        <a:rPr lang="ko-KR" altLang="en-US" sz="22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스테이트</a:t>
                      </a:r>
                      <a:endParaRPr lang="ko-KR" altLang="en-US" sz="22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>
                          <a:solidFill>
                            <a:srgbClr val="00B0F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Y / 100</a:t>
                      </a:r>
                      <a:endParaRPr lang="ko-KR" altLang="en-US" sz="2200">
                        <a:solidFill>
                          <a:srgbClr val="00B0F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4665602"/>
                  </a:ext>
                </a:extLst>
              </a:tr>
              <a:tr h="3400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엔딩 </a:t>
                      </a:r>
                      <a:r>
                        <a:rPr lang="ko-KR" altLang="en-US" sz="22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스테이트</a:t>
                      </a:r>
                      <a:endParaRPr lang="ko-KR" altLang="en-US" sz="22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200">
                          <a:solidFill>
                            <a:srgbClr val="00B0F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Y / 100</a:t>
                      </a:r>
                      <a:endParaRPr lang="ko-KR" altLang="en-US" sz="2200">
                        <a:solidFill>
                          <a:srgbClr val="00B0F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0169250"/>
                  </a:ext>
                </a:extLst>
              </a:tr>
            </a:tbl>
          </a:graphicData>
        </a:graphic>
      </p:graphicFrame>
      <p:graphicFrame>
        <p:nvGraphicFramePr>
          <p:cNvPr id="7" name="표 2">
            <a:extLst>
              <a:ext uri="{FF2B5EF4-FFF2-40B4-BE49-F238E27FC236}">
                <a16:creationId xmlns:a16="http://schemas.microsoft.com/office/drawing/2014/main" id="{6D1F19CF-230F-49DA-A773-2F88BD6785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3021175"/>
              </p:ext>
            </p:extLst>
          </p:nvPr>
        </p:nvGraphicFramePr>
        <p:xfrm>
          <a:off x="5024581" y="1728309"/>
          <a:ext cx="6924966" cy="3840481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1161474">
                  <a:extLst>
                    <a:ext uri="{9D8B030D-6E8A-4147-A177-3AD203B41FA5}">
                      <a16:colId xmlns:a16="http://schemas.microsoft.com/office/drawing/2014/main" val="666286927"/>
                    </a:ext>
                  </a:extLst>
                </a:gridCol>
                <a:gridCol w="2933658">
                  <a:extLst>
                    <a:ext uri="{9D8B030D-6E8A-4147-A177-3AD203B41FA5}">
                      <a16:colId xmlns:a16="http://schemas.microsoft.com/office/drawing/2014/main" val="919871721"/>
                    </a:ext>
                  </a:extLst>
                </a:gridCol>
                <a:gridCol w="2829834">
                  <a:extLst>
                    <a:ext uri="{9D8B030D-6E8A-4147-A177-3AD203B41FA5}">
                      <a16:colId xmlns:a16="http://schemas.microsoft.com/office/drawing/2014/main" val="3273464804"/>
                    </a:ext>
                  </a:extLst>
                </a:gridCol>
              </a:tblGrid>
              <a:tr h="4096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내용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최소 범위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추가 범위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1461290"/>
                  </a:ext>
                </a:extLst>
              </a:tr>
              <a:tr h="4504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 컨트롤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4 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방향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상하좌우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), 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점프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5755772"/>
                  </a:ext>
                </a:extLst>
              </a:tr>
              <a:tr h="1359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UI</a:t>
                      </a:r>
                      <a:endParaRPr lang="ko-KR" altLang="en-US" sz="18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Esc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를 통해 타이틀 </a:t>
                      </a:r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스테이트로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전환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우측 상단에 톱니바퀴 도형을 그린 후</a:t>
                      </a:r>
                      <a:endParaRPr lang="en-US" altLang="ko-KR" sz="1800">
                        <a:solidFill>
                          <a:schemeClr val="bg1">
                            <a:lumMod val="85000"/>
                          </a:schemeClr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클릭 시 사운드 </a:t>
                      </a:r>
                      <a:r>
                        <a:rPr lang="en-US" altLang="ko-KR" sz="18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ON/OFF, </a:t>
                      </a:r>
                      <a:r>
                        <a:rPr lang="ko-KR" altLang="en-US" sz="18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타이틀 화면</a:t>
                      </a:r>
                      <a:r>
                        <a:rPr lang="en-US" altLang="ko-KR" sz="18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</a:t>
                      </a:r>
                      <a:r>
                        <a:rPr lang="ko-KR" altLang="en-US" sz="18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등 </a:t>
                      </a:r>
                      <a:endParaRPr lang="en-US" altLang="ko-KR" sz="1800">
                        <a:solidFill>
                          <a:schemeClr val="bg1">
                            <a:lumMod val="85000"/>
                          </a:schemeClr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옵션 </a:t>
                      </a:r>
                      <a:r>
                        <a:rPr lang="en-US" altLang="ko-KR" sz="1800" err="1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ui</a:t>
                      </a:r>
                      <a:r>
                        <a:rPr lang="en-US" altLang="ko-KR" sz="18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</a:t>
                      </a:r>
                      <a:r>
                        <a:rPr lang="ko-KR" altLang="en-US" sz="18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설정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855523"/>
                  </a:ext>
                </a:extLst>
              </a:tr>
              <a:tr h="4504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사운드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각 </a:t>
                      </a:r>
                      <a:r>
                        <a:rPr lang="ko-KR" altLang="en-US" sz="18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스테이트의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배경음악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객체와 장애물 충돌 시 비명소리 등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07060"/>
                  </a:ext>
                </a:extLst>
              </a:tr>
              <a:tr h="7198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장애물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제자리에 있거나 직선으로 움직이는</a:t>
                      </a:r>
                      <a:endParaRPr lang="en-US" altLang="ko-KR" sz="1800">
                        <a:solidFill>
                          <a:schemeClr val="bg1">
                            <a:lumMod val="85000"/>
                          </a:schemeClr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>
                          <a:solidFill>
                            <a:schemeClr val="bg1">
                              <a:lumMod val="85000"/>
                            </a:schemeClr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장애물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원 또는 곡선을 그리며 움직이는</a:t>
                      </a:r>
                      <a:endParaRPr lang="en-US" altLang="ko-KR" sz="18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장애물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2134063"/>
                  </a:ext>
                </a:extLst>
              </a:tr>
              <a:tr h="4504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애니메이션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800" err="1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IdLE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이동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점프</a:t>
                      </a:r>
                      <a:r>
                        <a:rPr lang="en-US" altLang="ko-KR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8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사망 등의 애니메이션 구현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8687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7512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7C7036B2-9741-4CE3-8B34-B1D00D58C6C0}"/>
              </a:ext>
            </a:extLst>
          </p:cNvPr>
          <p:cNvSpPr/>
          <p:nvPr/>
        </p:nvSpPr>
        <p:spPr>
          <a:xfrm rot="18300000">
            <a:off x="1600403" y="-194695"/>
            <a:ext cx="1486501" cy="1021278"/>
          </a:xfrm>
          <a:custGeom>
            <a:avLst/>
            <a:gdLst>
              <a:gd name="connsiteX0" fmla="*/ 771394 w 1486501"/>
              <a:gd name="connsiteY0" fmla="*/ 0 h 1021278"/>
              <a:gd name="connsiteX1" fmla="*/ 1486501 w 1486501"/>
              <a:gd name="connsiteY1" fmla="*/ 1021278 h 1021278"/>
              <a:gd name="connsiteX2" fmla="*/ 510639 w 1486501"/>
              <a:gd name="connsiteY2" fmla="*/ 1021278 h 1021278"/>
              <a:gd name="connsiteX3" fmla="*/ 0 w 1486501"/>
              <a:gd name="connsiteY3" fmla="*/ 510639 h 1021278"/>
              <a:gd name="connsiteX4" fmla="*/ 510639 w 1486501"/>
              <a:gd name="connsiteY4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6501" h="1021278">
                <a:moveTo>
                  <a:pt x="771394" y="0"/>
                </a:moveTo>
                <a:lnTo>
                  <a:pt x="1486501" y="1021278"/>
                </a:lnTo>
                <a:lnTo>
                  <a:pt x="510639" y="1021278"/>
                </a:lnTo>
                <a:cubicBezTo>
                  <a:pt x="228621" y="1021278"/>
                  <a:pt x="0" y="792657"/>
                  <a:pt x="0" y="510639"/>
                </a:cubicBezTo>
                <a:cubicBezTo>
                  <a:pt x="0" y="228621"/>
                  <a:pt x="228621" y="0"/>
                  <a:pt x="510639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83BC1BC1-768A-4FF3-B0F7-2504AB2463E1}"/>
              </a:ext>
            </a:extLst>
          </p:cNvPr>
          <p:cNvSpPr/>
          <p:nvPr/>
        </p:nvSpPr>
        <p:spPr>
          <a:xfrm rot="18000000">
            <a:off x="1541194" y="-198169"/>
            <a:ext cx="1311253" cy="1021278"/>
          </a:xfrm>
          <a:custGeom>
            <a:avLst/>
            <a:gdLst>
              <a:gd name="connsiteX0" fmla="*/ 721618 w 1311253"/>
              <a:gd name="connsiteY0" fmla="*/ 0 h 1021278"/>
              <a:gd name="connsiteX1" fmla="*/ 1311253 w 1311253"/>
              <a:gd name="connsiteY1" fmla="*/ 1021278 h 1021278"/>
              <a:gd name="connsiteX2" fmla="*/ 319037 w 1311253"/>
              <a:gd name="connsiteY2" fmla="*/ 1021278 h 1021278"/>
              <a:gd name="connsiteX3" fmla="*/ 0 w 1311253"/>
              <a:gd name="connsiteY3" fmla="*/ 702241 h 1021278"/>
              <a:gd name="connsiteX4" fmla="*/ 0 w 1311253"/>
              <a:gd name="connsiteY4" fmla="*/ 319037 h 1021278"/>
              <a:gd name="connsiteX5" fmla="*/ 319037 w 1311253"/>
              <a:gd name="connsiteY5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1253" h="1021278">
                <a:moveTo>
                  <a:pt x="721618" y="0"/>
                </a:moveTo>
                <a:lnTo>
                  <a:pt x="1311253" y="1021278"/>
                </a:lnTo>
                <a:lnTo>
                  <a:pt x="319037" y="1021278"/>
                </a:lnTo>
                <a:cubicBezTo>
                  <a:pt x="142838" y="1021278"/>
                  <a:pt x="0" y="878440"/>
                  <a:pt x="0" y="702241"/>
                </a:cubicBezTo>
                <a:lnTo>
                  <a:pt x="0" y="319037"/>
                </a:lnTo>
                <a:cubicBezTo>
                  <a:pt x="0" y="142838"/>
                  <a:pt x="142838" y="0"/>
                  <a:pt x="319037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3486F2F-3BC2-44B6-9674-2789396E3EBA}"/>
              </a:ext>
            </a:extLst>
          </p:cNvPr>
          <p:cNvSpPr/>
          <p:nvPr/>
        </p:nvSpPr>
        <p:spPr>
          <a:xfrm>
            <a:off x="0" y="0"/>
            <a:ext cx="2220686" cy="102127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rtlCol="0" anchor="ctr">
            <a:noAutofit/>
          </a:bodyPr>
          <a:lstStyle/>
          <a:p>
            <a:pPr lvl="1"/>
            <a:r>
              <a:rPr lang="en-US" altLang="ko-KR" sz="2400" b="1">
                <a:solidFill>
                  <a:prstClr val="white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Git commits</a:t>
            </a:r>
            <a:endParaRPr lang="ko-KR" altLang="en-US" sz="2400" b="1">
              <a:solidFill>
                <a:prstClr val="white"/>
              </a:solidFill>
              <a:effectLst>
                <a:glow rad="101600">
                  <a:schemeClr val="accent4">
                    <a:satMod val="175000"/>
                    <a:alpha val="40000"/>
                  </a:schemeClr>
                </a:glo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9C7891CF-0CE6-4459-8B48-D99AB7321D43}"/>
              </a:ext>
            </a:extLst>
          </p:cNvPr>
          <p:cNvSpPr>
            <a:spLocks/>
          </p:cNvSpPr>
          <p:nvPr/>
        </p:nvSpPr>
        <p:spPr bwMode="auto">
          <a:xfrm>
            <a:off x="215715" y="348818"/>
            <a:ext cx="224411" cy="296151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AED882-0C7E-4483-8D9B-745A6E6128A4}"/>
              </a:ext>
            </a:extLst>
          </p:cNvPr>
          <p:cNvSpPr txBox="1"/>
          <p:nvPr/>
        </p:nvSpPr>
        <p:spPr>
          <a:xfrm>
            <a:off x="877283" y="3244550"/>
            <a:ext cx="921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▲ </a:t>
            </a:r>
            <a:r>
              <a:rPr lang="en-US" altLang="ko-KR" sz="2000">
                <a:latin typeface="Koverwatch" panose="02020603020101020101" pitchFamily="18" charset="-127"/>
                <a:ea typeface="Koverwatch" panose="02020603020101020101" pitchFamily="18" charset="-127"/>
              </a:rPr>
              <a:t>3</a:t>
            </a:r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주차</a:t>
            </a:r>
            <a:endParaRPr lang="en-US" altLang="ko-KR" sz="200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graphicFrame>
        <p:nvGraphicFramePr>
          <p:cNvPr id="43" name="표 2">
            <a:extLst>
              <a:ext uri="{FF2B5EF4-FFF2-40B4-BE49-F238E27FC236}">
                <a16:creationId xmlns:a16="http://schemas.microsoft.com/office/drawing/2014/main" id="{0C3541CB-FB9F-4EB8-B62D-06AE75B0E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2848166"/>
              </p:ext>
            </p:extLst>
          </p:nvPr>
        </p:nvGraphicFramePr>
        <p:xfrm>
          <a:off x="8135118" y="1161758"/>
          <a:ext cx="3704202" cy="4898349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2045042">
                  <a:extLst>
                    <a:ext uri="{9D8B030D-6E8A-4147-A177-3AD203B41FA5}">
                      <a16:colId xmlns:a16="http://schemas.microsoft.com/office/drawing/2014/main" val="666286927"/>
                    </a:ext>
                  </a:extLst>
                </a:gridCol>
                <a:gridCol w="1659160">
                  <a:extLst>
                    <a:ext uri="{9D8B030D-6E8A-4147-A177-3AD203B41FA5}">
                      <a16:colId xmlns:a16="http://schemas.microsoft.com/office/drawing/2014/main" val="919871721"/>
                    </a:ext>
                  </a:extLst>
                </a:gridCol>
              </a:tblGrid>
              <a:tr h="441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Commit counts</a:t>
                      </a:r>
                      <a:endParaRPr lang="ko-KR" altLang="en-US" sz="23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1461290"/>
                  </a:ext>
                </a:extLst>
              </a:tr>
              <a:tr h="4855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1</a:t>
                      </a:r>
                      <a:r>
                        <a:rPr lang="ko-KR" altLang="en-US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(10.11 ~ 10.17)</a:t>
                      </a:r>
                      <a:endParaRPr lang="ko-KR" altLang="en-US" sz="23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0</a:t>
                      </a:r>
                      <a:endParaRPr lang="ko-KR" altLang="en-US" sz="23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5755772"/>
                  </a:ext>
                </a:extLst>
              </a:tr>
              <a:tr h="4855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2</a:t>
                      </a:r>
                      <a:r>
                        <a:rPr lang="ko-KR" altLang="en-US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(10.18 ~ 10.24)</a:t>
                      </a:r>
                      <a:endParaRPr lang="ko-KR" altLang="en-US" sz="23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0</a:t>
                      </a:r>
                      <a:endParaRPr lang="ko-KR" altLang="en-US" sz="23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855523"/>
                  </a:ext>
                </a:extLst>
              </a:tr>
              <a:tr h="5432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3</a:t>
                      </a:r>
                      <a:r>
                        <a:rPr lang="ko-KR" altLang="en-US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(10.25 ~ 10.31)</a:t>
                      </a:r>
                      <a:endParaRPr lang="ko-KR" altLang="en-US" sz="23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14</a:t>
                      </a:r>
                      <a:endParaRPr lang="ko-KR" altLang="en-US" sz="23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07060"/>
                  </a:ext>
                </a:extLst>
              </a:tr>
              <a:tr h="4855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4</a:t>
                      </a:r>
                      <a:r>
                        <a:rPr lang="ko-KR" altLang="en-US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(11.01 ~ 11.07)</a:t>
                      </a:r>
                      <a:endParaRPr lang="ko-KR" altLang="en-US" sz="23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4</a:t>
                      </a:r>
                      <a:endParaRPr lang="ko-KR" altLang="en-US" sz="23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2134063"/>
                  </a:ext>
                </a:extLst>
              </a:tr>
              <a:tr h="4855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5</a:t>
                      </a:r>
                      <a:r>
                        <a:rPr lang="ko-KR" altLang="en-US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(11.08 ~ 11.14)</a:t>
                      </a:r>
                      <a:endParaRPr lang="ko-KR" altLang="en-US" sz="23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49</a:t>
                      </a:r>
                      <a:endParaRPr lang="ko-KR" altLang="en-US" sz="23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8687583"/>
                  </a:ext>
                </a:extLst>
              </a:tr>
              <a:tr h="4855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6</a:t>
                      </a:r>
                      <a:r>
                        <a:rPr lang="ko-KR" altLang="en-US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(11.15 ~ 11.21)</a:t>
                      </a:r>
                      <a:endParaRPr lang="ko-KR" altLang="en-US" sz="23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57</a:t>
                      </a:r>
                      <a:endParaRPr lang="ko-KR" altLang="en-US" sz="23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2669558"/>
                  </a:ext>
                </a:extLst>
              </a:tr>
              <a:tr h="4855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7</a:t>
                      </a:r>
                      <a:r>
                        <a:rPr lang="ko-KR" altLang="en-US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 </a:t>
                      </a:r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(11.22 ~ 11.28)</a:t>
                      </a:r>
                      <a:endParaRPr lang="ko-KR" altLang="en-US" sz="23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19</a:t>
                      </a:r>
                      <a:endParaRPr lang="ko-KR" altLang="en-US" sz="23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918411"/>
                  </a:ext>
                </a:extLst>
              </a:tr>
              <a:tr h="4855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8</a:t>
                      </a:r>
                      <a:r>
                        <a:rPr lang="ko-KR" altLang="en-US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 </a:t>
                      </a:r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(11.29 ~ 12.05]</a:t>
                      </a:r>
                      <a:endParaRPr lang="ko-KR" altLang="en-US" sz="23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19</a:t>
                      </a:r>
                      <a:endParaRPr lang="ko-KR" altLang="en-US" sz="23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733600"/>
                  </a:ext>
                </a:extLst>
              </a:tr>
              <a:tr h="514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TOTAL</a:t>
                      </a:r>
                      <a:endParaRPr lang="ko-KR" altLang="en-US" sz="230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300" b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162</a:t>
                      </a:r>
                      <a:endParaRPr lang="ko-KR" altLang="en-US" sz="2300" b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2202398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CB400AFA-B3B9-4E35-98C3-0B96BF6166A4}"/>
              </a:ext>
            </a:extLst>
          </p:cNvPr>
          <p:cNvSpPr txBox="1"/>
          <p:nvPr/>
        </p:nvSpPr>
        <p:spPr>
          <a:xfrm>
            <a:off x="8847271" y="621168"/>
            <a:ext cx="2279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▼ 주차 별 </a:t>
            </a:r>
            <a:r>
              <a:rPr lang="en-US" altLang="ko-KR" sz="2000">
                <a:latin typeface="Koverwatch" panose="02020603020101020101" pitchFamily="18" charset="-127"/>
                <a:ea typeface="Koverwatch" panose="02020603020101020101" pitchFamily="18" charset="-127"/>
              </a:rPr>
              <a:t>Commit </a:t>
            </a:r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수</a:t>
            </a:r>
            <a:endParaRPr lang="en-US" altLang="ko-KR" sz="200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06E18AF-C98D-47D2-AA50-098BF3260E28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41846" y="1649705"/>
            <a:ext cx="2340000" cy="14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BC1F2B5-C427-4CBF-993E-9C872D60166E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902209" y="1649705"/>
            <a:ext cx="2340000" cy="14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E636071-12F2-4D97-8022-B278A2259869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562572" y="1648387"/>
            <a:ext cx="2340000" cy="14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BC3004C-D8F1-47F9-A47B-199B71239A7F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15715" y="4032356"/>
            <a:ext cx="2340000" cy="14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BBA283AE-923A-4299-A228-15CEDE8DE420}"/>
              </a:ext>
            </a:extLst>
          </p:cNvPr>
          <p:cNvSpPr txBox="1"/>
          <p:nvPr/>
        </p:nvSpPr>
        <p:spPr>
          <a:xfrm>
            <a:off x="3568502" y="3244550"/>
            <a:ext cx="921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▲ </a:t>
            </a:r>
            <a:r>
              <a:rPr lang="en-US" altLang="ko-KR" sz="2000">
                <a:latin typeface="Koverwatch" panose="02020603020101020101" pitchFamily="18" charset="-127"/>
                <a:ea typeface="Koverwatch" panose="02020603020101020101" pitchFamily="18" charset="-127"/>
              </a:rPr>
              <a:t>4</a:t>
            </a:r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주차</a:t>
            </a:r>
            <a:endParaRPr lang="en-US" altLang="ko-KR" sz="200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1001F39-537D-4B80-83C2-67BAE18A5246}"/>
              </a:ext>
            </a:extLst>
          </p:cNvPr>
          <p:cNvSpPr txBox="1"/>
          <p:nvPr/>
        </p:nvSpPr>
        <p:spPr>
          <a:xfrm>
            <a:off x="877283" y="5659997"/>
            <a:ext cx="921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▲ </a:t>
            </a:r>
            <a:r>
              <a:rPr lang="en-US" altLang="ko-KR" sz="2000">
                <a:latin typeface="Koverwatch" panose="02020603020101020101" pitchFamily="18" charset="-127"/>
                <a:ea typeface="Koverwatch" panose="02020603020101020101" pitchFamily="18" charset="-127"/>
              </a:rPr>
              <a:t>6</a:t>
            </a:r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주차</a:t>
            </a:r>
            <a:endParaRPr lang="en-US" altLang="ko-KR" sz="200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0A37BFA-A420-486E-B885-A75B49FE3182}"/>
              </a:ext>
            </a:extLst>
          </p:cNvPr>
          <p:cNvSpPr txBox="1"/>
          <p:nvPr/>
        </p:nvSpPr>
        <p:spPr>
          <a:xfrm>
            <a:off x="3568502" y="5659997"/>
            <a:ext cx="921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▲ </a:t>
            </a:r>
            <a:r>
              <a:rPr lang="en-US" altLang="ko-KR" sz="2000">
                <a:latin typeface="Koverwatch" panose="02020603020101020101" pitchFamily="18" charset="-127"/>
                <a:ea typeface="Koverwatch" panose="02020603020101020101" pitchFamily="18" charset="-127"/>
              </a:rPr>
              <a:t>7</a:t>
            </a:r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주차</a:t>
            </a:r>
            <a:endParaRPr lang="en-US" altLang="ko-KR" sz="200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667E239-3969-48AB-BF94-9A9972CAE54E}"/>
              </a:ext>
            </a:extLst>
          </p:cNvPr>
          <p:cNvSpPr txBox="1"/>
          <p:nvPr/>
        </p:nvSpPr>
        <p:spPr>
          <a:xfrm>
            <a:off x="3094186" y="1055747"/>
            <a:ext cx="1689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▼ </a:t>
            </a:r>
            <a:r>
              <a:rPr lang="en-US" altLang="ko-KR" sz="2000" err="1">
                <a:latin typeface="Koverwatch" panose="02020603020101020101" pitchFamily="18" charset="-127"/>
                <a:ea typeface="Koverwatch" panose="02020603020101020101" pitchFamily="18" charset="-127"/>
              </a:rPr>
              <a:t>github</a:t>
            </a:r>
            <a:r>
              <a:rPr lang="en-US" altLang="ko-KR" sz="2000">
                <a:latin typeface="Koverwatch" panose="02020603020101020101" pitchFamily="18" charset="-127"/>
                <a:ea typeface="Koverwatch" panose="02020603020101020101" pitchFamily="18" charset="-127"/>
              </a:rPr>
              <a:t> insights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08E1EA-760D-42C6-BC4C-3FD6087A34EC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902209" y="4032356"/>
            <a:ext cx="2340000" cy="14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76C7FA0-52B0-454C-B1A1-A256B9358922}"/>
              </a:ext>
            </a:extLst>
          </p:cNvPr>
          <p:cNvSpPr txBox="1"/>
          <p:nvPr/>
        </p:nvSpPr>
        <p:spPr>
          <a:xfrm>
            <a:off x="6241847" y="3244550"/>
            <a:ext cx="921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▲ </a:t>
            </a:r>
            <a:r>
              <a:rPr lang="en-US" altLang="ko-KR" sz="2000">
                <a:latin typeface="Koverwatch" panose="02020603020101020101" pitchFamily="18" charset="-127"/>
                <a:ea typeface="Koverwatch" panose="02020603020101020101" pitchFamily="18" charset="-127"/>
              </a:rPr>
              <a:t>5</a:t>
            </a:r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주차</a:t>
            </a:r>
            <a:endParaRPr lang="en-US" altLang="ko-KR" sz="200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95D6D4-5E84-401E-92C6-7F9A851B8114}"/>
              </a:ext>
            </a:extLst>
          </p:cNvPr>
          <p:cNvPicPr preferRelativeResize="0"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562304" y="4032356"/>
            <a:ext cx="2340000" cy="144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175FE2B-26C2-4819-877B-C782CCB63399}"/>
              </a:ext>
            </a:extLst>
          </p:cNvPr>
          <p:cNvSpPr txBox="1"/>
          <p:nvPr/>
        </p:nvSpPr>
        <p:spPr>
          <a:xfrm>
            <a:off x="6241846" y="5659997"/>
            <a:ext cx="921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▲ </a:t>
            </a:r>
            <a:r>
              <a:rPr lang="en-US" altLang="ko-KR" sz="2000">
                <a:latin typeface="Koverwatch" panose="02020603020101020101" pitchFamily="18" charset="-127"/>
                <a:ea typeface="Koverwatch" panose="02020603020101020101" pitchFamily="18" charset="-127"/>
              </a:rPr>
              <a:t>8</a:t>
            </a:r>
            <a:r>
              <a:rPr lang="ko-KR" altLang="en-US" sz="2000">
                <a:latin typeface="Koverwatch" panose="02020603020101020101" pitchFamily="18" charset="-127"/>
                <a:ea typeface="Koverwatch" panose="02020603020101020101" pitchFamily="18" charset="-127"/>
              </a:rPr>
              <a:t>주차</a:t>
            </a:r>
            <a:endParaRPr lang="en-US" altLang="ko-KR" sz="2000"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6993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7C7036B2-9741-4CE3-8B34-B1D00D58C6C0}"/>
              </a:ext>
            </a:extLst>
          </p:cNvPr>
          <p:cNvSpPr/>
          <p:nvPr/>
        </p:nvSpPr>
        <p:spPr>
          <a:xfrm rot="18300000">
            <a:off x="1600403" y="-194695"/>
            <a:ext cx="1486501" cy="1021278"/>
          </a:xfrm>
          <a:custGeom>
            <a:avLst/>
            <a:gdLst>
              <a:gd name="connsiteX0" fmla="*/ 771394 w 1486501"/>
              <a:gd name="connsiteY0" fmla="*/ 0 h 1021278"/>
              <a:gd name="connsiteX1" fmla="*/ 1486501 w 1486501"/>
              <a:gd name="connsiteY1" fmla="*/ 1021278 h 1021278"/>
              <a:gd name="connsiteX2" fmla="*/ 510639 w 1486501"/>
              <a:gd name="connsiteY2" fmla="*/ 1021278 h 1021278"/>
              <a:gd name="connsiteX3" fmla="*/ 0 w 1486501"/>
              <a:gd name="connsiteY3" fmla="*/ 510639 h 1021278"/>
              <a:gd name="connsiteX4" fmla="*/ 510639 w 1486501"/>
              <a:gd name="connsiteY4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6501" h="1021278">
                <a:moveTo>
                  <a:pt x="771394" y="0"/>
                </a:moveTo>
                <a:lnTo>
                  <a:pt x="1486501" y="1021278"/>
                </a:lnTo>
                <a:lnTo>
                  <a:pt x="510639" y="1021278"/>
                </a:lnTo>
                <a:cubicBezTo>
                  <a:pt x="228621" y="1021278"/>
                  <a:pt x="0" y="792657"/>
                  <a:pt x="0" y="510639"/>
                </a:cubicBezTo>
                <a:cubicBezTo>
                  <a:pt x="0" y="228621"/>
                  <a:pt x="228621" y="0"/>
                  <a:pt x="510639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83BC1BC1-768A-4FF3-B0F7-2504AB2463E1}"/>
              </a:ext>
            </a:extLst>
          </p:cNvPr>
          <p:cNvSpPr/>
          <p:nvPr/>
        </p:nvSpPr>
        <p:spPr>
          <a:xfrm rot="18000000">
            <a:off x="1541194" y="-198169"/>
            <a:ext cx="1311253" cy="1021278"/>
          </a:xfrm>
          <a:custGeom>
            <a:avLst/>
            <a:gdLst>
              <a:gd name="connsiteX0" fmla="*/ 721618 w 1311253"/>
              <a:gd name="connsiteY0" fmla="*/ 0 h 1021278"/>
              <a:gd name="connsiteX1" fmla="*/ 1311253 w 1311253"/>
              <a:gd name="connsiteY1" fmla="*/ 1021278 h 1021278"/>
              <a:gd name="connsiteX2" fmla="*/ 319037 w 1311253"/>
              <a:gd name="connsiteY2" fmla="*/ 1021278 h 1021278"/>
              <a:gd name="connsiteX3" fmla="*/ 0 w 1311253"/>
              <a:gd name="connsiteY3" fmla="*/ 702241 h 1021278"/>
              <a:gd name="connsiteX4" fmla="*/ 0 w 1311253"/>
              <a:gd name="connsiteY4" fmla="*/ 319037 h 1021278"/>
              <a:gd name="connsiteX5" fmla="*/ 319037 w 1311253"/>
              <a:gd name="connsiteY5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1253" h="1021278">
                <a:moveTo>
                  <a:pt x="721618" y="0"/>
                </a:moveTo>
                <a:lnTo>
                  <a:pt x="1311253" y="1021278"/>
                </a:lnTo>
                <a:lnTo>
                  <a:pt x="319037" y="1021278"/>
                </a:lnTo>
                <a:cubicBezTo>
                  <a:pt x="142838" y="1021278"/>
                  <a:pt x="0" y="878440"/>
                  <a:pt x="0" y="702241"/>
                </a:cubicBezTo>
                <a:lnTo>
                  <a:pt x="0" y="319037"/>
                </a:lnTo>
                <a:cubicBezTo>
                  <a:pt x="0" y="142838"/>
                  <a:pt x="142838" y="0"/>
                  <a:pt x="319037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3486F2F-3BC2-44B6-9674-2789396E3EBA}"/>
              </a:ext>
            </a:extLst>
          </p:cNvPr>
          <p:cNvSpPr/>
          <p:nvPr/>
        </p:nvSpPr>
        <p:spPr>
          <a:xfrm>
            <a:off x="0" y="0"/>
            <a:ext cx="2220686" cy="102127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rtlCol="0" anchor="ctr">
            <a:noAutofit/>
          </a:bodyPr>
          <a:lstStyle/>
          <a:p>
            <a:pPr lvl="1"/>
            <a:r>
              <a:rPr lang="ko-KR" altLang="en-US" sz="2400" b="1">
                <a:solidFill>
                  <a:prstClr val="white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게임 플레이 영상</a:t>
            </a:r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9C7891CF-0CE6-4459-8B48-D99AB7321D43}"/>
              </a:ext>
            </a:extLst>
          </p:cNvPr>
          <p:cNvSpPr>
            <a:spLocks/>
          </p:cNvSpPr>
          <p:nvPr/>
        </p:nvSpPr>
        <p:spPr bwMode="auto">
          <a:xfrm>
            <a:off x="215715" y="348818"/>
            <a:ext cx="224411" cy="296151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2" name="게임 플레이 영상">
            <a:hlinkClick r:id="" action="ppaction://media"/>
            <a:extLst>
              <a:ext uri="{FF2B5EF4-FFF2-40B4-BE49-F238E27FC236}">
                <a16:creationId xmlns:a16="http://schemas.microsoft.com/office/drawing/2014/main" id="{1D8E5B23-B5D2-429D-B241-24C39253592F}"/>
              </a:ext>
            </a:extLst>
          </p:cNvPr>
          <p:cNvPicPr preferRelativeResize="0"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9051" y="1292813"/>
            <a:ext cx="9000000" cy="5040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7903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7C7036B2-9741-4CE3-8B34-B1D00D58C6C0}"/>
              </a:ext>
            </a:extLst>
          </p:cNvPr>
          <p:cNvSpPr/>
          <p:nvPr/>
        </p:nvSpPr>
        <p:spPr>
          <a:xfrm rot="18300000">
            <a:off x="1600403" y="-194695"/>
            <a:ext cx="1486501" cy="1021278"/>
          </a:xfrm>
          <a:custGeom>
            <a:avLst/>
            <a:gdLst>
              <a:gd name="connsiteX0" fmla="*/ 771394 w 1486501"/>
              <a:gd name="connsiteY0" fmla="*/ 0 h 1021278"/>
              <a:gd name="connsiteX1" fmla="*/ 1486501 w 1486501"/>
              <a:gd name="connsiteY1" fmla="*/ 1021278 h 1021278"/>
              <a:gd name="connsiteX2" fmla="*/ 510639 w 1486501"/>
              <a:gd name="connsiteY2" fmla="*/ 1021278 h 1021278"/>
              <a:gd name="connsiteX3" fmla="*/ 0 w 1486501"/>
              <a:gd name="connsiteY3" fmla="*/ 510639 h 1021278"/>
              <a:gd name="connsiteX4" fmla="*/ 510639 w 1486501"/>
              <a:gd name="connsiteY4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6501" h="1021278">
                <a:moveTo>
                  <a:pt x="771394" y="0"/>
                </a:moveTo>
                <a:lnTo>
                  <a:pt x="1486501" y="1021278"/>
                </a:lnTo>
                <a:lnTo>
                  <a:pt x="510639" y="1021278"/>
                </a:lnTo>
                <a:cubicBezTo>
                  <a:pt x="228621" y="1021278"/>
                  <a:pt x="0" y="792657"/>
                  <a:pt x="0" y="510639"/>
                </a:cubicBezTo>
                <a:cubicBezTo>
                  <a:pt x="0" y="228621"/>
                  <a:pt x="228621" y="0"/>
                  <a:pt x="510639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83BC1BC1-768A-4FF3-B0F7-2504AB2463E1}"/>
              </a:ext>
            </a:extLst>
          </p:cNvPr>
          <p:cNvSpPr/>
          <p:nvPr/>
        </p:nvSpPr>
        <p:spPr>
          <a:xfrm rot="18000000">
            <a:off x="1541194" y="-198169"/>
            <a:ext cx="1311253" cy="1021278"/>
          </a:xfrm>
          <a:custGeom>
            <a:avLst/>
            <a:gdLst>
              <a:gd name="connsiteX0" fmla="*/ 721618 w 1311253"/>
              <a:gd name="connsiteY0" fmla="*/ 0 h 1021278"/>
              <a:gd name="connsiteX1" fmla="*/ 1311253 w 1311253"/>
              <a:gd name="connsiteY1" fmla="*/ 1021278 h 1021278"/>
              <a:gd name="connsiteX2" fmla="*/ 319037 w 1311253"/>
              <a:gd name="connsiteY2" fmla="*/ 1021278 h 1021278"/>
              <a:gd name="connsiteX3" fmla="*/ 0 w 1311253"/>
              <a:gd name="connsiteY3" fmla="*/ 702241 h 1021278"/>
              <a:gd name="connsiteX4" fmla="*/ 0 w 1311253"/>
              <a:gd name="connsiteY4" fmla="*/ 319037 h 1021278"/>
              <a:gd name="connsiteX5" fmla="*/ 319037 w 1311253"/>
              <a:gd name="connsiteY5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1253" h="1021278">
                <a:moveTo>
                  <a:pt x="721618" y="0"/>
                </a:moveTo>
                <a:lnTo>
                  <a:pt x="1311253" y="1021278"/>
                </a:lnTo>
                <a:lnTo>
                  <a:pt x="319037" y="1021278"/>
                </a:lnTo>
                <a:cubicBezTo>
                  <a:pt x="142838" y="1021278"/>
                  <a:pt x="0" y="878440"/>
                  <a:pt x="0" y="702241"/>
                </a:cubicBezTo>
                <a:lnTo>
                  <a:pt x="0" y="319037"/>
                </a:lnTo>
                <a:cubicBezTo>
                  <a:pt x="0" y="142838"/>
                  <a:pt x="142838" y="0"/>
                  <a:pt x="319037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3486F2F-3BC2-44B6-9674-2789396E3EBA}"/>
              </a:ext>
            </a:extLst>
          </p:cNvPr>
          <p:cNvSpPr/>
          <p:nvPr/>
        </p:nvSpPr>
        <p:spPr>
          <a:xfrm>
            <a:off x="0" y="0"/>
            <a:ext cx="2220686" cy="102127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rtlCol="0" anchor="ctr">
            <a:noAutofit/>
          </a:bodyPr>
          <a:lstStyle/>
          <a:p>
            <a:pPr lvl="1"/>
            <a:r>
              <a:rPr lang="ko-KR" altLang="en-US" sz="2400" b="1">
                <a:solidFill>
                  <a:prstClr val="white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지인 플레이 영상</a:t>
            </a:r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9C7891CF-0CE6-4459-8B48-D99AB7321D43}"/>
              </a:ext>
            </a:extLst>
          </p:cNvPr>
          <p:cNvSpPr>
            <a:spLocks/>
          </p:cNvSpPr>
          <p:nvPr/>
        </p:nvSpPr>
        <p:spPr bwMode="auto">
          <a:xfrm>
            <a:off x="215715" y="348818"/>
            <a:ext cx="224411" cy="296151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3" name="지인 플레이 영상">
            <a:hlinkClick r:id="" action="ppaction://media"/>
            <a:extLst>
              <a:ext uri="{FF2B5EF4-FFF2-40B4-BE49-F238E27FC236}">
                <a16:creationId xmlns:a16="http://schemas.microsoft.com/office/drawing/2014/main" id="{24A4AC02-7564-4DA2-998E-44709B65712C}"/>
              </a:ext>
            </a:extLst>
          </p:cNvPr>
          <p:cNvPicPr preferRelativeResize="0"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9051" y="1292813"/>
            <a:ext cx="9000000" cy="5040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2604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7C7036B2-9741-4CE3-8B34-B1D00D58C6C0}"/>
              </a:ext>
            </a:extLst>
          </p:cNvPr>
          <p:cNvSpPr/>
          <p:nvPr/>
        </p:nvSpPr>
        <p:spPr>
          <a:xfrm rot="18300000">
            <a:off x="1600403" y="-194695"/>
            <a:ext cx="1486501" cy="1021278"/>
          </a:xfrm>
          <a:custGeom>
            <a:avLst/>
            <a:gdLst>
              <a:gd name="connsiteX0" fmla="*/ 771394 w 1486501"/>
              <a:gd name="connsiteY0" fmla="*/ 0 h 1021278"/>
              <a:gd name="connsiteX1" fmla="*/ 1486501 w 1486501"/>
              <a:gd name="connsiteY1" fmla="*/ 1021278 h 1021278"/>
              <a:gd name="connsiteX2" fmla="*/ 510639 w 1486501"/>
              <a:gd name="connsiteY2" fmla="*/ 1021278 h 1021278"/>
              <a:gd name="connsiteX3" fmla="*/ 0 w 1486501"/>
              <a:gd name="connsiteY3" fmla="*/ 510639 h 1021278"/>
              <a:gd name="connsiteX4" fmla="*/ 510639 w 1486501"/>
              <a:gd name="connsiteY4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6501" h="1021278">
                <a:moveTo>
                  <a:pt x="771394" y="0"/>
                </a:moveTo>
                <a:lnTo>
                  <a:pt x="1486501" y="1021278"/>
                </a:lnTo>
                <a:lnTo>
                  <a:pt x="510639" y="1021278"/>
                </a:lnTo>
                <a:cubicBezTo>
                  <a:pt x="228621" y="1021278"/>
                  <a:pt x="0" y="792657"/>
                  <a:pt x="0" y="510639"/>
                </a:cubicBezTo>
                <a:cubicBezTo>
                  <a:pt x="0" y="228621"/>
                  <a:pt x="228621" y="0"/>
                  <a:pt x="510639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83BC1BC1-768A-4FF3-B0F7-2504AB2463E1}"/>
              </a:ext>
            </a:extLst>
          </p:cNvPr>
          <p:cNvSpPr/>
          <p:nvPr/>
        </p:nvSpPr>
        <p:spPr>
          <a:xfrm rot="18000000">
            <a:off x="1541194" y="-198169"/>
            <a:ext cx="1311253" cy="1021278"/>
          </a:xfrm>
          <a:custGeom>
            <a:avLst/>
            <a:gdLst>
              <a:gd name="connsiteX0" fmla="*/ 721618 w 1311253"/>
              <a:gd name="connsiteY0" fmla="*/ 0 h 1021278"/>
              <a:gd name="connsiteX1" fmla="*/ 1311253 w 1311253"/>
              <a:gd name="connsiteY1" fmla="*/ 1021278 h 1021278"/>
              <a:gd name="connsiteX2" fmla="*/ 319037 w 1311253"/>
              <a:gd name="connsiteY2" fmla="*/ 1021278 h 1021278"/>
              <a:gd name="connsiteX3" fmla="*/ 0 w 1311253"/>
              <a:gd name="connsiteY3" fmla="*/ 702241 h 1021278"/>
              <a:gd name="connsiteX4" fmla="*/ 0 w 1311253"/>
              <a:gd name="connsiteY4" fmla="*/ 319037 h 1021278"/>
              <a:gd name="connsiteX5" fmla="*/ 319037 w 1311253"/>
              <a:gd name="connsiteY5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1253" h="1021278">
                <a:moveTo>
                  <a:pt x="721618" y="0"/>
                </a:moveTo>
                <a:lnTo>
                  <a:pt x="1311253" y="1021278"/>
                </a:lnTo>
                <a:lnTo>
                  <a:pt x="319037" y="1021278"/>
                </a:lnTo>
                <a:cubicBezTo>
                  <a:pt x="142838" y="1021278"/>
                  <a:pt x="0" y="878440"/>
                  <a:pt x="0" y="702241"/>
                </a:cubicBezTo>
                <a:lnTo>
                  <a:pt x="0" y="319037"/>
                </a:lnTo>
                <a:cubicBezTo>
                  <a:pt x="0" y="142838"/>
                  <a:pt x="142838" y="0"/>
                  <a:pt x="319037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3486F2F-3BC2-44B6-9674-2789396E3EBA}"/>
              </a:ext>
            </a:extLst>
          </p:cNvPr>
          <p:cNvSpPr/>
          <p:nvPr/>
        </p:nvSpPr>
        <p:spPr>
          <a:xfrm>
            <a:off x="0" y="0"/>
            <a:ext cx="2220686" cy="102127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rtlCol="0" anchor="ctr">
            <a:noAutofit/>
          </a:bodyPr>
          <a:lstStyle/>
          <a:p>
            <a:pPr lvl="1"/>
            <a:r>
              <a:rPr lang="ko-KR" altLang="en-US" sz="2400" b="1">
                <a:solidFill>
                  <a:prstClr val="white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지인 인터뷰 영상</a:t>
            </a:r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9C7891CF-0CE6-4459-8B48-D99AB7321D43}"/>
              </a:ext>
            </a:extLst>
          </p:cNvPr>
          <p:cNvSpPr>
            <a:spLocks/>
          </p:cNvSpPr>
          <p:nvPr/>
        </p:nvSpPr>
        <p:spPr bwMode="auto">
          <a:xfrm>
            <a:off x="215715" y="348818"/>
            <a:ext cx="224411" cy="296151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3" name="지인 인터뷰 영상">
            <a:hlinkClick r:id="" action="ppaction://media"/>
            <a:extLst>
              <a:ext uri="{FF2B5EF4-FFF2-40B4-BE49-F238E27FC236}">
                <a16:creationId xmlns:a16="http://schemas.microsoft.com/office/drawing/2014/main" id="{39F6CE06-539A-43D7-91E1-83B5D37ED44A}"/>
              </a:ext>
            </a:extLst>
          </p:cNvPr>
          <p:cNvPicPr preferRelativeResize="0"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9051" y="1292813"/>
            <a:ext cx="9000000" cy="5040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800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7C7036B2-9741-4CE3-8B34-B1D00D58C6C0}"/>
              </a:ext>
            </a:extLst>
          </p:cNvPr>
          <p:cNvSpPr/>
          <p:nvPr/>
        </p:nvSpPr>
        <p:spPr>
          <a:xfrm rot="18300000">
            <a:off x="1600403" y="-194695"/>
            <a:ext cx="1486501" cy="1021278"/>
          </a:xfrm>
          <a:custGeom>
            <a:avLst/>
            <a:gdLst>
              <a:gd name="connsiteX0" fmla="*/ 771394 w 1486501"/>
              <a:gd name="connsiteY0" fmla="*/ 0 h 1021278"/>
              <a:gd name="connsiteX1" fmla="*/ 1486501 w 1486501"/>
              <a:gd name="connsiteY1" fmla="*/ 1021278 h 1021278"/>
              <a:gd name="connsiteX2" fmla="*/ 510639 w 1486501"/>
              <a:gd name="connsiteY2" fmla="*/ 1021278 h 1021278"/>
              <a:gd name="connsiteX3" fmla="*/ 0 w 1486501"/>
              <a:gd name="connsiteY3" fmla="*/ 510639 h 1021278"/>
              <a:gd name="connsiteX4" fmla="*/ 510639 w 1486501"/>
              <a:gd name="connsiteY4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6501" h="1021278">
                <a:moveTo>
                  <a:pt x="771394" y="0"/>
                </a:moveTo>
                <a:lnTo>
                  <a:pt x="1486501" y="1021278"/>
                </a:lnTo>
                <a:lnTo>
                  <a:pt x="510639" y="1021278"/>
                </a:lnTo>
                <a:cubicBezTo>
                  <a:pt x="228621" y="1021278"/>
                  <a:pt x="0" y="792657"/>
                  <a:pt x="0" y="510639"/>
                </a:cubicBezTo>
                <a:cubicBezTo>
                  <a:pt x="0" y="228621"/>
                  <a:pt x="228621" y="0"/>
                  <a:pt x="510639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83BC1BC1-768A-4FF3-B0F7-2504AB2463E1}"/>
              </a:ext>
            </a:extLst>
          </p:cNvPr>
          <p:cNvSpPr/>
          <p:nvPr/>
        </p:nvSpPr>
        <p:spPr>
          <a:xfrm rot="18000000">
            <a:off x="1541194" y="-198169"/>
            <a:ext cx="1311253" cy="1021278"/>
          </a:xfrm>
          <a:custGeom>
            <a:avLst/>
            <a:gdLst>
              <a:gd name="connsiteX0" fmla="*/ 721618 w 1311253"/>
              <a:gd name="connsiteY0" fmla="*/ 0 h 1021278"/>
              <a:gd name="connsiteX1" fmla="*/ 1311253 w 1311253"/>
              <a:gd name="connsiteY1" fmla="*/ 1021278 h 1021278"/>
              <a:gd name="connsiteX2" fmla="*/ 319037 w 1311253"/>
              <a:gd name="connsiteY2" fmla="*/ 1021278 h 1021278"/>
              <a:gd name="connsiteX3" fmla="*/ 0 w 1311253"/>
              <a:gd name="connsiteY3" fmla="*/ 702241 h 1021278"/>
              <a:gd name="connsiteX4" fmla="*/ 0 w 1311253"/>
              <a:gd name="connsiteY4" fmla="*/ 319037 h 1021278"/>
              <a:gd name="connsiteX5" fmla="*/ 319037 w 1311253"/>
              <a:gd name="connsiteY5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1253" h="1021278">
                <a:moveTo>
                  <a:pt x="721618" y="0"/>
                </a:moveTo>
                <a:lnTo>
                  <a:pt x="1311253" y="1021278"/>
                </a:lnTo>
                <a:lnTo>
                  <a:pt x="319037" y="1021278"/>
                </a:lnTo>
                <a:cubicBezTo>
                  <a:pt x="142838" y="1021278"/>
                  <a:pt x="0" y="878440"/>
                  <a:pt x="0" y="702241"/>
                </a:cubicBezTo>
                <a:lnTo>
                  <a:pt x="0" y="319037"/>
                </a:lnTo>
                <a:cubicBezTo>
                  <a:pt x="0" y="142838"/>
                  <a:pt x="142838" y="0"/>
                  <a:pt x="319037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3486F2F-3BC2-44B6-9674-2789396E3EBA}"/>
              </a:ext>
            </a:extLst>
          </p:cNvPr>
          <p:cNvSpPr/>
          <p:nvPr/>
        </p:nvSpPr>
        <p:spPr>
          <a:xfrm>
            <a:off x="0" y="0"/>
            <a:ext cx="2220686" cy="102127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rtlCol="0" anchor="ctr">
            <a:noAutofit/>
          </a:bodyPr>
          <a:lstStyle/>
          <a:p>
            <a:pPr lvl="1"/>
            <a:r>
              <a:rPr lang="ko-KR" altLang="en-US" sz="2400" b="1">
                <a:solidFill>
                  <a:prstClr val="white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지인의</a:t>
            </a:r>
            <a:endParaRPr lang="en-US" altLang="ko-KR" sz="2400" b="1">
              <a:solidFill>
                <a:prstClr val="white"/>
              </a:solidFill>
              <a:effectLst>
                <a:glow rad="101600">
                  <a:schemeClr val="accent4">
                    <a:satMod val="175000"/>
                    <a:alpha val="40000"/>
                  </a:schemeClr>
                </a:glo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lvl="1"/>
            <a:r>
              <a:rPr lang="ko-KR" altLang="en-US" sz="2400" b="1">
                <a:solidFill>
                  <a:prstClr val="white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게임 평가</a:t>
            </a:r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9C7891CF-0CE6-4459-8B48-D99AB7321D43}"/>
              </a:ext>
            </a:extLst>
          </p:cNvPr>
          <p:cNvSpPr>
            <a:spLocks/>
          </p:cNvSpPr>
          <p:nvPr/>
        </p:nvSpPr>
        <p:spPr bwMode="auto">
          <a:xfrm>
            <a:off x="215715" y="348818"/>
            <a:ext cx="224411" cy="296151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55A67609-9B4D-4825-B8B9-3962D4B3D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706" y="262673"/>
            <a:ext cx="4749490" cy="6332653"/>
          </a:xfrm>
          <a:prstGeom prst="rect">
            <a:avLst/>
          </a:pr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0C344B2-EB1F-40CE-873C-6ACDD39C83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463062"/>
              </p:ext>
            </p:extLst>
          </p:nvPr>
        </p:nvGraphicFramePr>
        <p:xfrm>
          <a:off x="745490" y="2889418"/>
          <a:ext cx="5350510" cy="1079161"/>
        </p:xfrm>
        <a:graphic>
          <a:graphicData uri="http://schemas.openxmlformats.org/drawingml/2006/table">
            <a:tbl>
              <a:tblPr/>
              <a:tblGrid>
                <a:gridCol w="4508246">
                  <a:extLst>
                    <a:ext uri="{9D8B030D-6E8A-4147-A177-3AD203B41FA5}">
                      <a16:colId xmlns:a16="http://schemas.microsoft.com/office/drawing/2014/main" val="3805872720"/>
                    </a:ext>
                  </a:extLst>
                </a:gridCol>
                <a:gridCol w="842264">
                  <a:extLst>
                    <a:ext uri="{9D8B030D-6E8A-4147-A177-3AD203B41FA5}">
                      <a16:colId xmlns:a16="http://schemas.microsoft.com/office/drawing/2014/main" val="4163129251"/>
                    </a:ext>
                  </a:extLst>
                </a:gridCol>
              </a:tblGrid>
              <a:tr h="4152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평가 방식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취득 점수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1768042"/>
                  </a:ext>
                </a:extLst>
              </a:tr>
              <a:tr h="66387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9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번 문항을 제외한 모든 문항은 상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(1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점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), 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중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(0.7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점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), 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하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(0.4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점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으로 계산하고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9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번 문항은 하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(1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점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), 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중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(0.7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점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), 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상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(0.4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점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으로 계산한다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.</a:t>
                      </a: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kern="0" spc="0">
                          <a:solidFill>
                            <a:srgbClr val="FF5200"/>
                          </a:solidFill>
                          <a:effectLst/>
                          <a:latin typeface="함초롬바탕" panose="02030504000101010101" pitchFamily="18" charset="-127"/>
                        </a:rPr>
                        <a:t>7.9 </a:t>
                      </a:r>
                      <a:r>
                        <a:rPr lang="en-US" sz="1400" b="0" kern="0" spc="0">
                          <a:solidFill>
                            <a:schemeClr val="tx1"/>
                          </a:solidFill>
                          <a:effectLst/>
                          <a:latin typeface="함초롬바탕" panose="02030504000101010101" pitchFamily="18" charset="-127"/>
                        </a:rPr>
                        <a:t>/ 10</a:t>
                      </a:r>
                      <a:endParaRPr lang="en-US" sz="1400" b="0" kern="0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18362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5446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7C7036B2-9741-4CE3-8B34-B1D00D58C6C0}"/>
              </a:ext>
            </a:extLst>
          </p:cNvPr>
          <p:cNvSpPr/>
          <p:nvPr/>
        </p:nvSpPr>
        <p:spPr>
          <a:xfrm rot="18300000">
            <a:off x="1600403" y="-194695"/>
            <a:ext cx="1486501" cy="1021278"/>
          </a:xfrm>
          <a:custGeom>
            <a:avLst/>
            <a:gdLst>
              <a:gd name="connsiteX0" fmla="*/ 771394 w 1486501"/>
              <a:gd name="connsiteY0" fmla="*/ 0 h 1021278"/>
              <a:gd name="connsiteX1" fmla="*/ 1486501 w 1486501"/>
              <a:gd name="connsiteY1" fmla="*/ 1021278 h 1021278"/>
              <a:gd name="connsiteX2" fmla="*/ 510639 w 1486501"/>
              <a:gd name="connsiteY2" fmla="*/ 1021278 h 1021278"/>
              <a:gd name="connsiteX3" fmla="*/ 0 w 1486501"/>
              <a:gd name="connsiteY3" fmla="*/ 510639 h 1021278"/>
              <a:gd name="connsiteX4" fmla="*/ 510639 w 1486501"/>
              <a:gd name="connsiteY4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6501" h="1021278">
                <a:moveTo>
                  <a:pt x="771394" y="0"/>
                </a:moveTo>
                <a:lnTo>
                  <a:pt x="1486501" y="1021278"/>
                </a:lnTo>
                <a:lnTo>
                  <a:pt x="510639" y="1021278"/>
                </a:lnTo>
                <a:cubicBezTo>
                  <a:pt x="228621" y="1021278"/>
                  <a:pt x="0" y="792657"/>
                  <a:pt x="0" y="510639"/>
                </a:cubicBezTo>
                <a:cubicBezTo>
                  <a:pt x="0" y="228621"/>
                  <a:pt x="228621" y="0"/>
                  <a:pt x="510639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83BC1BC1-768A-4FF3-B0F7-2504AB2463E1}"/>
              </a:ext>
            </a:extLst>
          </p:cNvPr>
          <p:cNvSpPr/>
          <p:nvPr/>
        </p:nvSpPr>
        <p:spPr>
          <a:xfrm rot="18000000">
            <a:off x="1541194" y="-198169"/>
            <a:ext cx="1311253" cy="1021278"/>
          </a:xfrm>
          <a:custGeom>
            <a:avLst/>
            <a:gdLst>
              <a:gd name="connsiteX0" fmla="*/ 721618 w 1311253"/>
              <a:gd name="connsiteY0" fmla="*/ 0 h 1021278"/>
              <a:gd name="connsiteX1" fmla="*/ 1311253 w 1311253"/>
              <a:gd name="connsiteY1" fmla="*/ 1021278 h 1021278"/>
              <a:gd name="connsiteX2" fmla="*/ 319037 w 1311253"/>
              <a:gd name="connsiteY2" fmla="*/ 1021278 h 1021278"/>
              <a:gd name="connsiteX3" fmla="*/ 0 w 1311253"/>
              <a:gd name="connsiteY3" fmla="*/ 702241 h 1021278"/>
              <a:gd name="connsiteX4" fmla="*/ 0 w 1311253"/>
              <a:gd name="connsiteY4" fmla="*/ 319037 h 1021278"/>
              <a:gd name="connsiteX5" fmla="*/ 319037 w 1311253"/>
              <a:gd name="connsiteY5" fmla="*/ 0 h 102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1253" h="1021278">
                <a:moveTo>
                  <a:pt x="721618" y="0"/>
                </a:moveTo>
                <a:lnTo>
                  <a:pt x="1311253" y="1021278"/>
                </a:lnTo>
                <a:lnTo>
                  <a:pt x="319037" y="1021278"/>
                </a:lnTo>
                <a:cubicBezTo>
                  <a:pt x="142838" y="1021278"/>
                  <a:pt x="0" y="878440"/>
                  <a:pt x="0" y="702241"/>
                </a:cubicBezTo>
                <a:lnTo>
                  <a:pt x="0" y="319037"/>
                </a:lnTo>
                <a:cubicBezTo>
                  <a:pt x="0" y="142838"/>
                  <a:pt x="142838" y="0"/>
                  <a:pt x="319037" y="0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3486F2F-3BC2-44B6-9674-2789396E3EBA}"/>
              </a:ext>
            </a:extLst>
          </p:cNvPr>
          <p:cNvSpPr/>
          <p:nvPr/>
        </p:nvSpPr>
        <p:spPr>
          <a:xfrm>
            <a:off x="0" y="0"/>
            <a:ext cx="2220686" cy="102127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rtlCol="0" anchor="ctr">
            <a:noAutofit/>
          </a:bodyPr>
          <a:lstStyle/>
          <a:p>
            <a:pPr lvl="1"/>
            <a:r>
              <a:rPr lang="ko-KR" altLang="en-US" sz="2400" b="1">
                <a:solidFill>
                  <a:prstClr val="white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평가 이후</a:t>
            </a:r>
            <a:endParaRPr lang="en-US" altLang="ko-KR" sz="2400" b="1">
              <a:solidFill>
                <a:prstClr val="white"/>
              </a:solidFill>
              <a:effectLst>
                <a:glow rad="101600">
                  <a:schemeClr val="accent4">
                    <a:satMod val="175000"/>
                    <a:alpha val="40000"/>
                  </a:schemeClr>
                </a:glow>
              </a:effectLst>
              <a:latin typeface="Koverwatch" panose="02020603020101020101" pitchFamily="18" charset="-127"/>
              <a:ea typeface="Koverwatch" panose="02020603020101020101" pitchFamily="18" charset="-127"/>
            </a:endParaRPr>
          </a:p>
          <a:p>
            <a:pPr lvl="1"/>
            <a:r>
              <a:rPr lang="ko-KR" altLang="en-US" sz="2400" b="1">
                <a:solidFill>
                  <a:prstClr val="white"/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  <a:latin typeface="Koverwatch" panose="02020603020101020101" pitchFamily="18" charset="-127"/>
                <a:ea typeface="Koverwatch" panose="02020603020101020101" pitchFamily="18" charset="-127"/>
              </a:rPr>
              <a:t>버그 처리</a:t>
            </a:r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9C7891CF-0CE6-4459-8B48-D99AB7321D43}"/>
              </a:ext>
            </a:extLst>
          </p:cNvPr>
          <p:cNvSpPr>
            <a:spLocks/>
          </p:cNvSpPr>
          <p:nvPr/>
        </p:nvSpPr>
        <p:spPr bwMode="auto">
          <a:xfrm>
            <a:off x="215715" y="348818"/>
            <a:ext cx="224411" cy="296151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5DAA4A5-D0DE-4EAD-9305-9DE7BCBB4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856" y="1493735"/>
            <a:ext cx="9920288" cy="329879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CC527F-4DAF-45BD-A589-FF4B19BBDCDF}"/>
              </a:ext>
            </a:extLst>
          </p:cNvPr>
          <p:cNvSpPr txBox="1"/>
          <p:nvPr/>
        </p:nvSpPr>
        <p:spPr>
          <a:xfrm>
            <a:off x="723900" y="5264987"/>
            <a:ext cx="10515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지인의 게임 플레이 중 발생한 버그</a:t>
            </a:r>
            <a:r>
              <a:rPr lang="en-US" altLang="ko-KR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(</a:t>
            </a:r>
            <a:r>
              <a:rPr lang="ko-KR" altLang="en-US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사다리를 타고 이동 중 </a:t>
            </a:r>
            <a:r>
              <a:rPr lang="en-US" altLang="ko-KR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X</a:t>
            </a:r>
            <a:r>
              <a:rPr lang="ko-KR" altLang="en-US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축으로 이동하는 경우에 </a:t>
            </a:r>
            <a:r>
              <a:rPr lang="en-US" altLang="ko-KR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CLIMB </a:t>
            </a:r>
            <a:r>
              <a:rPr lang="ko-KR" altLang="en-US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상태로 이동하는 버그</a:t>
            </a:r>
            <a:r>
              <a:rPr lang="en-US" altLang="ko-KR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)</a:t>
            </a:r>
            <a:r>
              <a:rPr lang="ko-KR" altLang="en-US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를 수정하였고</a:t>
            </a:r>
            <a:r>
              <a:rPr lang="en-US" altLang="ko-KR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</a:t>
            </a:r>
          </a:p>
          <a:p>
            <a:r>
              <a:rPr lang="ko-KR" altLang="en-US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또한 </a:t>
            </a:r>
            <a:r>
              <a:rPr lang="en-US" altLang="ko-KR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STAGE 5</a:t>
            </a:r>
            <a:r>
              <a:rPr lang="ko-KR" altLang="en-US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가 너무 어렵다는 피드백을 받고 밸런스를 조절하였습니다</a:t>
            </a:r>
            <a:r>
              <a:rPr lang="en-US" altLang="ko-KR" sz="2200">
                <a:solidFill>
                  <a:srgbClr val="00B0F0"/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.</a:t>
            </a:r>
            <a:endParaRPr lang="ko-KR" altLang="en-US" sz="2200">
              <a:solidFill>
                <a:srgbClr val="00B0F0"/>
              </a:soli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8147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그룹 36">
            <a:extLst>
              <a:ext uri="{FF2B5EF4-FFF2-40B4-BE49-F238E27FC236}">
                <a16:creationId xmlns:a16="http://schemas.microsoft.com/office/drawing/2014/main" id="{CE6C6FC2-ECC4-4384-B230-8E56459D765B}"/>
              </a:ext>
            </a:extLst>
          </p:cNvPr>
          <p:cNvGrpSpPr/>
          <p:nvPr/>
        </p:nvGrpSpPr>
        <p:grpSpPr>
          <a:xfrm>
            <a:off x="1" y="1820942"/>
            <a:ext cx="8559732" cy="2518166"/>
            <a:chOff x="1" y="1820942"/>
            <a:chExt cx="8559732" cy="2518166"/>
          </a:xfrm>
        </p:grpSpPr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52D8D745-3FFC-4AE8-97FF-03DA7BD34989}"/>
                </a:ext>
              </a:extLst>
            </p:cNvPr>
            <p:cNvSpPr/>
            <p:nvPr/>
          </p:nvSpPr>
          <p:spPr>
            <a:xfrm rot="18862910">
              <a:off x="6458532" y="2237907"/>
              <a:ext cx="2490999" cy="1711403"/>
            </a:xfrm>
            <a:custGeom>
              <a:avLst/>
              <a:gdLst>
                <a:gd name="connsiteX0" fmla="*/ 1193537 w 2490999"/>
                <a:gd name="connsiteY0" fmla="*/ 0 h 1711403"/>
                <a:gd name="connsiteX1" fmla="*/ 1541931 w 2490999"/>
                <a:gd name="connsiteY1" fmla="*/ 355994 h 1711403"/>
                <a:gd name="connsiteX2" fmla="*/ 2490999 w 2490999"/>
                <a:gd name="connsiteY2" fmla="*/ 1711403 h 1711403"/>
                <a:gd name="connsiteX3" fmla="*/ 855701 w 2490999"/>
                <a:gd name="connsiteY3" fmla="*/ 1711403 h 1711403"/>
                <a:gd name="connsiteX4" fmla="*/ 0 w 2490999"/>
                <a:gd name="connsiteY4" fmla="*/ 855702 h 1711403"/>
                <a:gd name="connsiteX5" fmla="*/ 855702 w 2490999"/>
                <a:gd name="connsiteY5" fmla="*/ 0 h 171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0999" h="1711403">
                  <a:moveTo>
                    <a:pt x="1193537" y="0"/>
                  </a:moveTo>
                  <a:lnTo>
                    <a:pt x="1541931" y="355994"/>
                  </a:lnTo>
                  <a:lnTo>
                    <a:pt x="2490999" y="1711403"/>
                  </a:lnTo>
                  <a:lnTo>
                    <a:pt x="855701" y="1711403"/>
                  </a:lnTo>
                  <a:cubicBezTo>
                    <a:pt x="383111" y="1711403"/>
                    <a:pt x="0" y="1328292"/>
                    <a:pt x="0" y="855702"/>
                  </a:cubicBezTo>
                  <a:cubicBezTo>
                    <a:pt x="0" y="383111"/>
                    <a:pt x="383111" y="0"/>
                    <a:pt x="855702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5357EA6-5412-4DA8-B2CB-44F757430D45}"/>
                </a:ext>
              </a:extLst>
            </p:cNvPr>
            <p:cNvGrpSpPr/>
            <p:nvPr/>
          </p:nvGrpSpPr>
          <p:grpSpPr>
            <a:xfrm>
              <a:off x="1" y="1820942"/>
              <a:ext cx="8365170" cy="2490999"/>
              <a:chOff x="-2137613" y="-427307"/>
              <a:chExt cx="4991906" cy="1486501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7C7036B2-9741-4CE3-8B34-B1D00D58C6C0}"/>
                  </a:ext>
                </a:extLst>
              </p:cNvPr>
              <p:cNvSpPr/>
              <p:nvPr/>
            </p:nvSpPr>
            <p:spPr>
              <a:xfrm rot="18300000">
                <a:off x="1600403" y="-194695"/>
                <a:ext cx="1486501" cy="1021278"/>
              </a:xfrm>
              <a:custGeom>
                <a:avLst/>
                <a:gdLst>
                  <a:gd name="connsiteX0" fmla="*/ 771394 w 1486501"/>
                  <a:gd name="connsiteY0" fmla="*/ 0 h 1021278"/>
                  <a:gd name="connsiteX1" fmla="*/ 1486501 w 1486501"/>
                  <a:gd name="connsiteY1" fmla="*/ 1021278 h 1021278"/>
                  <a:gd name="connsiteX2" fmla="*/ 510639 w 1486501"/>
                  <a:gd name="connsiteY2" fmla="*/ 1021278 h 1021278"/>
                  <a:gd name="connsiteX3" fmla="*/ 0 w 1486501"/>
                  <a:gd name="connsiteY3" fmla="*/ 510639 h 1021278"/>
                  <a:gd name="connsiteX4" fmla="*/ 510639 w 1486501"/>
                  <a:gd name="connsiteY4" fmla="*/ 0 h 1021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6501" h="1021278">
                    <a:moveTo>
                      <a:pt x="771394" y="0"/>
                    </a:moveTo>
                    <a:lnTo>
                      <a:pt x="1486501" y="1021278"/>
                    </a:lnTo>
                    <a:lnTo>
                      <a:pt x="510639" y="1021278"/>
                    </a:lnTo>
                    <a:cubicBezTo>
                      <a:pt x="228621" y="1021278"/>
                      <a:pt x="0" y="792657"/>
                      <a:pt x="0" y="510639"/>
                    </a:cubicBezTo>
                    <a:cubicBezTo>
                      <a:pt x="0" y="228621"/>
                      <a:pt x="228621" y="0"/>
                      <a:pt x="510639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자유형: 도형 12">
                <a:extLst>
                  <a:ext uri="{FF2B5EF4-FFF2-40B4-BE49-F238E27FC236}">
                    <a16:creationId xmlns:a16="http://schemas.microsoft.com/office/drawing/2014/main" id="{83BC1BC1-768A-4FF3-B0F7-2504AB2463E1}"/>
                  </a:ext>
                </a:extLst>
              </p:cNvPr>
              <p:cNvSpPr/>
              <p:nvPr/>
            </p:nvSpPr>
            <p:spPr>
              <a:xfrm rot="18000000">
                <a:off x="1541194" y="-198169"/>
                <a:ext cx="1311253" cy="1021278"/>
              </a:xfrm>
              <a:custGeom>
                <a:avLst/>
                <a:gdLst>
                  <a:gd name="connsiteX0" fmla="*/ 721618 w 1311253"/>
                  <a:gd name="connsiteY0" fmla="*/ 0 h 1021278"/>
                  <a:gd name="connsiteX1" fmla="*/ 1311253 w 1311253"/>
                  <a:gd name="connsiteY1" fmla="*/ 1021278 h 1021278"/>
                  <a:gd name="connsiteX2" fmla="*/ 319037 w 1311253"/>
                  <a:gd name="connsiteY2" fmla="*/ 1021278 h 1021278"/>
                  <a:gd name="connsiteX3" fmla="*/ 0 w 1311253"/>
                  <a:gd name="connsiteY3" fmla="*/ 702241 h 1021278"/>
                  <a:gd name="connsiteX4" fmla="*/ 0 w 1311253"/>
                  <a:gd name="connsiteY4" fmla="*/ 319037 h 1021278"/>
                  <a:gd name="connsiteX5" fmla="*/ 319037 w 1311253"/>
                  <a:gd name="connsiteY5" fmla="*/ 0 h 1021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11253" h="1021278">
                    <a:moveTo>
                      <a:pt x="721618" y="0"/>
                    </a:moveTo>
                    <a:lnTo>
                      <a:pt x="1311253" y="1021278"/>
                    </a:lnTo>
                    <a:lnTo>
                      <a:pt x="319037" y="1021278"/>
                    </a:lnTo>
                    <a:cubicBezTo>
                      <a:pt x="142838" y="1021278"/>
                      <a:pt x="0" y="878440"/>
                      <a:pt x="0" y="702241"/>
                    </a:cubicBezTo>
                    <a:lnTo>
                      <a:pt x="0" y="319037"/>
                    </a:lnTo>
                    <a:cubicBezTo>
                      <a:pt x="0" y="142838"/>
                      <a:pt x="142838" y="0"/>
                      <a:pt x="319037" y="0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03486F2F-3BC2-44B6-9674-2789396E3EBA}"/>
                  </a:ext>
                </a:extLst>
              </p:cNvPr>
              <p:cNvSpPr/>
              <p:nvPr/>
            </p:nvSpPr>
            <p:spPr>
              <a:xfrm>
                <a:off x="-2137613" y="0"/>
                <a:ext cx="4358300" cy="1021278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44000" rtlCol="0" anchor="ctr"/>
              <a:lstStyle/>
              <a:p>
                <a:pPr algn="ctr" latinLnBrk="0">
                  <a:defRPr/>
                </a:pPr>
                <a:r>
                  <a:rPr lang="en-US" altLang="ko-KR" sz="5000" b="1" kern="0">
                    <a:solidFill>
                      <a:prstClr val="white"/>
                    </a:solidFill>
                    <a:effectLst>
                      <a:glow rad="63500">
                        <a:schemeClr val="accent4">
                          <a:satMod val="175000"/>
                          <a:alpha val="40000"/>
                        </a:schemeClr>
                      </a:glow>
                      <a:reflection blurRad="6350" stA="55000" endA="300" endPos="45500" dir="5400000" sy="-100000" algn="bl" rotWithShape="0"/>
                    </a:effectLst>
                    <a:latin typeface="Koverwatch" panose="02020603020101020101" pitchFamily="18" charset="-127"/>
                    <a:ea typeface="Koverwatch" panose="02020603020101020101" pitchFamily="18" charset="-127"/>
                  </a:rPr>
                  <a:t>Thank you !</a:t>
                </a:r>
                <a:endParaRPr lang="ko-KR" altLang="en-US" sz="5000" b="1" kern="0">
                  <a:solidFill>
                    <a:prstClr val="white"/>
                  </a:solidFill>
                  <a:effectLst>
                    <a:glow rad="63500">
                      <a:schemeClr val="accent4">
                        <a:satMod val="175000"/>
                        <a:alpha val="40000"/>
                      </a:schemeClr>
                    </a:glow>
                    <a:reflection blurRad="6350" stA="55000" endA="300" endPos="45500" dir="5400000" sy="-100000" algn="bl" rotWithShape="0"/>
                  </a:effectLst>
                  <a:latin typeface="Koverwatch" panose="02020603020101020101" pitchFamily="18" charset="-127"/>
                  <a:ea typeface="Koverwatch" panose="0202060302010102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56030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347</Words>
  <Application>Microsoft Office PowerPoint</Application>
  <PresentationFormat>와이드스크린</PresentationFormat>
  <Paragraphs>87</Paragraphs>
  <Slides>9</Slides>
  <Notes>1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Koverwatch</vt:lpstr>
      <vt:lpstr>함초롬바탕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전 종우</dc:creator>
  <cp:lastModifiedBy>전 종우</cp:lastModifiedBy>
  <cp:revision>60</cp:revision>
  <dcterms:created xsi:type="dcterms:W3CDTF">2020-10-05T13:04:05Z</dcterms:created>
  <dcterms:modified xsi:type="dcterms:W3CDTF">2020-12-05T08:03:43Z</dcterms:modified>
</cp:coreProperties>
</file>

<file path=docProps/thumbnail.jpeg>
</file>